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 id="2147483648" r:id="rId2"/>
    <p:sldMasterId id="2147483658" r:id="rId3"/>
  </p:sldMasterIdLst>
  <p:notesMasterIdLst>
    <p:notesMasterId r:id="rId24"/>
  </p:notesMasterIdLst>
  <p:handoutMasterIdLst>
    <p:handoutMasterId r:id="rId25"/>
  </p:handoutMasterIdLst>
  <p:sldIdLst>
    <p:sldId id="288" r:id="rId4"/>
    <p:sldId id="297" r:id="rId5"/>
    <p:sldId id="310" r:id="rId6"/>
    <p:sldId id="305" r:id="rId7"/>
    <p:sldId id="274" r:id="rId8"/>
    <p:sldId id="267" r:id="rId9"/>
    <p:sldId id="306" r:id="rId10"/>
    <p:sldId id="275" r:id="rId11"/>
    <p:sldId id="271" r:id="rId12"/>
    <p:sldId id="289" r:id="rId13"/>
    <p:sldId id="298" r:id="rId14"/>
    <p:sldId id="292" r:id="rId15"/>
    <p:sldId id="283" r:id="rId16"/>
    <p:sldId id="276" r:id="rId17"/>
    <p:sldId id="299" r:id="rId18"/>
    <p:sldId id="300" r:id="rId19"/>
    <p:sldId id="307" r:id="rId20"/>
    <p:sldId id="290" r:id="rId21"/>
    <p:sldId id="304" r:id="rId22"/>
    <p:sldId id="286" r:id="rId23"/>
  </p:sldIdLst>
  <p:sldSz cx="9144000" cy="5143500" type="screen16x9"/>
  <p:notesSz cx="9939338" cy="6807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6600"/>
    <a:srgbClr val="FFFFCC"/>
    <a:srgbClr val="000066"/>
    <a:srgbClr val="000099"/>
    <a:srgbClr val="4D4D4D"/>
    <a:srgbClr val="C0C0C0"/>
    <a:srgbClr val="60C99C"/>
    <a:srgbClr val="FF00FF"/>
    <a:srgbClr val="B2E2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538" autoAdjust="0"/>
    <p:restoredTop sz="94017" autoAdjust="0"/>
  </p:normalViewPr>
  <p:slideViewPr>
    <p:cSldViewPr>
      <p:cViewPr>
        <p:scale>
          <a:sx n="100" d="100"/>
          <a:sy n="100" d="100"/>
        </p:scale>
        <p:origin x="-2496" y="-84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8130" cy="340742"/>
          </a:xfrm>
          <a:prstGeom prst="rect">
            <a:avLst/>
          </a:prstGeom>
        </p:spPr>
        <p:txBody>
          <a:bodyPr vert="horz" lIns="91559" tIns="45779" rIns="91559" bIns="45779" rtlCol="0"/>
          <a:lstStyle>
            <a:lvl1pPr algn="l">
              <a:defRPr sz="1200"/>
            </a:lvl1pPr>
          </a:lstStyle>
          <a:p>
            <a:endParaRPr lang="en-AU"/>
          </a:p>
        </p:txBody>
      </p:sp>
      <p:sp>
        <p:nvSpPr>
          <p:cNvPr id="3" name="Date Placeholder 2"/>
          <p:cNvSpPr>
            <a:spLocks noGrp="1"/>
          </p:cNvSpPr>
          <p:nvPr>
            <p:ph type="dt" sz="quarter" idx="1"/>
          </p:nvPr>
        </p:nvSpPr>
        <p:spPr>
          <a:xfrm>
            <a:off x="5628889" y="0"/>
            <a:ext cx="4308130" cy="340742"/>
          </a:xfrm>
          <a:prstGeom prst="rect">
            <a:avLst/>
          </a:prstGeom>
        </p:spPr>
        <p:txBody>
          <a:bodyPr vert="horz" lIns="91559" tIns="45779" rIns="91559" bIns="45779" rtlCol="0"/>
          <a:lstStyle>
            <a:lvl1pPr algn="r">
              <a:defRPr sz="1200"/>
            </a:lvl1pPr>
          </a:lstStyle>
          <a:p>
            <a:fld id="{1F7129AE-8D32-496F-8042-85E225DB5228}" type="datetimeFigureOut">
              <a:rPr lang="en-AU" smtClean="0"/>
              <a:pPr/>
              <a:t>9/07/2012</a:t>
            </a:fld>
            <a:endParaRPr lang="en-AU"/>
          </a:p>
        </p:txBody>
      </p:sp>
      <p:sp>
        <p:nvSpPr>
          <p:cNvPr id="4" name="Footer Placeholder 3"/>
          <p:cNvSpPr>
            <a:spLocks noGrp="1"/>
          </p:cNvSpPr>
          <p:nvPr>
            <p:ph type="ftr" sz="quarter" idx="2"/>
          </p:nvPr>
        </p:nvSpPr>
        <p:spPr>
          <a:xfrm>
            <a:off x="0" y="6465371"/>
            <a:ext cx="4308130" cy="340741"/>
          </a:xfrm>
          <a:prstGeom prst="rect">
            <a:avLst/>
          </a:prstGeom>
        </p:spPr>
        <p:txBody>
          <a:bodyPr vert="horz" lIns="91559" tIns="45779" rIns="91559" bIns="45779" rtlCol="0" anchor="b"/>
          <a:lstStyle>
            <a:lvl1pPr algn="l">
              <a:defRPr sz="1200"/>
            </a:lvl1pPr>
          </a:lstStyle>
          <a:p>
            <a:endParaRPr lang="en-AU"/>
          </a:p>
        </p:txBody>
      </p:sp>
      <p:sp>
        <p:nvSpPr>
          <p:cNvPr id="5" name="Slide Number Placeholder 4"/>
          <p:cNvSpPr>
            <a:spLocks noGrp="1"/>
          </p:cNvSpPr>
          <p:nvPr>
            <p:ph type="sldNum" sz="quarter" idx="3"/>
          </p:nvPr>
        </p:nvSpPr>
        <p:spPr>
          <a:xfrm>
            <a:off x="5628889" y="6465371"/>
            <a:ext cx="4308130" cy="340741"/>
          </a:xfrm>
          <a:prstGeom prst="rect">
            <a:avLst/>
          </a:prstGeom>
        </p:spPr>
        <p:txBody>
          <a:bodyPr vert="horz" lIns="91559" tIns="45779" rIns="91559" bIns="45779" rtlCol="0" anchor="b"/>
          <a:lstStyle>
            <a:lvl1pPr algn="r">
              <a:defRPr sz="1200"/>
            </a:lvl1pPr>
          </a:lstStyle>
          <a:p>
            <a:fld id="{EED6DB50-0110-42C7-8E37-BE69B6B101C4}" type="slidenum">
              <a:rPr lang="en-AU" smtClean="0"/>
              <a:pPr/>
              <a:t>‹#›</a:t>
            </a:fld>
            <a:endParaRPr lang="en-AU"/>
          </a:p>
        </p:txBody>
      </p:sp>
    </p:spTree>
    <p:extLst>
      <p:ext uri="{BB962C8B-B14F-4D97-AF65-F5344CB8AC3E}">
        <p14:creationId xmlns:p14="http://schemas.microsoft.com/office/powerpoint/2010/main" val="11128661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307046" cy="340360"/>
          </a:xfrm>
          <a:prstGeom prst="rect">
            <a:avLst/>
          </a:prstGeom>
        </p:spPr>
        <p:txBody>
          <a:bodyPr vert="horz" lIns="91559" tIns="45779" rIns="91559" bIns="45779" rtlCol="0"/>
          <a:lstStyle>
            <a:lvl1pPr algn="l">
              <a:defRPr sz="1200"/>
            </a:lvl1pPr>
          </a:lstStyle>
          <a:p>
            <a:endParaRPr lang="en-US"/>
          </a:p>
        </p:txBody>
      </p:sp>
      <p:sp>
        <p:nvSpPr>
          <p:cNvPr id="3" name="Date Placeholder 2"/>
          <p:cNvSpPr>
            <a:spLocks noGrp="1"/>
          </p:cNvSpPr>
          <p:nvPr>
            <p:ph type="dt" idx="1"/>
          </p:nvPr>
        </p:nvSpPr>
        <p:spPr>
          <a:xfrm>
            <a:off x="5629993" y="0"/>
            <a:ext cx="4307046" cy="340360"/>
          </a:xfrm>
          <a:prstGeom prst="rect">
            <a:avLst/>
          </a:prstGeom>
        </p:spPr>
        <p:txBody>
          <a:bodyPr vert="horz" lIns="91559" tIns="45779" rIns="91559" bIns="45779" rtlCol="0"/>
          <a:lstStyle>
            <a:lvl1pPr algn="r">
              <a:defRPr sz="1200"/>
            </a:lvl1pPr>
          </a:lstStyle>
          <a:p>
            <a:fld id="{6F555055-FDEA-4CDE-9A32-3D84F1933FEE}" type="datetimeFigureOut">
              <a:rPr lang="en-US" smtClean="0"/>
              <a:pPr/>
              <a:t>7/9/2012</a:t>
            </a:fld>
            <a:endParaRPr lang="en-US"/>
          </a:p>
        </p:txBody>
      </p:sp>
      <p:sp>
        <p:nvSpPr>
          <p:cNvPr id="4" name="Slide Image Placeholder 3"/>
          <p:cNvSpPr>
            <a:spLocks noGrp="1" noRot="1" noChangeAspect="1"/>
          </p:cNvSpPr>
          <p:nvPr>
            <p:ph type="sldImg" idx="2"/>
          </p:nvPr>
        </p:nvSpPr>
        <p:spPr>
          <a:xfrm>
            <a:off x="2700338" y="509588"/>
            <a:ext cx="4538662" cy="2554287"/>
          </a:xfrm>
          <a:prstGeom prst="rect">
            <a:avLst/>
          </a:prstGeom>
          <a:noFill/>
          <a:ln w="12700">
            <a:solidFill>
              <a:prstClr val="black"/>
            </a:solidFill>
          </a:ln>
        </p:spPr>
        <p:txBody>
          <a:bodyPr vert="horz" lIns="91559" tIns="45779" rIns="91559" bIns="45779" rtlCol="0" anchor="ctr"/>
          <a:lstStyle/>
          <a:p>
            <a:endParaRPr lang="en-US"/>
          </a:p>
        </p:txBody>
      </p:sp>
      <p:sp>
        <p:nvSpPr>
          <p:cNvPr id="5" name="Notes Placeholder 4"/>
          <p:cNvSpPr>
            <a:spLocks noGrp="1"/>
          </p:cNvSpPr>
          <p:nvPr>
            <p:ph type="body" sz="quarter" idx="3"/>
          </p:nvPr>
        </p:nvSpPr>
        <p:spPr>
          <a:xfrm>
            <a:off x="993935" y="3233421"/>
            <a:ext cx="7951470" cy="3063240"/>
          </a:xfrm>
          <a:prstGeom prst="rect">
            <a:avLst/>
          </a:prstGeom>
        </p:spPr>
        <p:txBody>
          <a:bodyPr vert="horz" lIns="91559" tIns="45779" rIns="91559" bIns="4577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6465658"/>
            <a:ext cx="4307046" cy="340360"/>
          </a:xfrm>
          <a:prstGeom prst="rect">
            <a:avLst/>
          </a:prstGeom>
        </p:spPr>
        <p:txBody>
          <a:bodyPr vert="horz" lIns="91559" tIns="45779" rIns="91559" bIns="45779" rtlCol="0" anchor="b"/>
          <a:lstStyle>
            <a:lvl1pPr algn="l">
              <a:defRPr sz="1200"/>
            </a:lvl1pPr>
          </a:lstStyle>
          <a:p>
            <a:endParaRPr lang="en-US"/>
          </a:p>
        </p:txBody>
      </p:sp>
      <p:sp>
        <p:nvSpPr>
          <p:cNvPr id="7" name="Slide Number Placeholder 6"/>
          <p:cNvSpPr>
            <a:spLocks noGrp="1"/>
          </p:cNvSpPr>
          <p:nvPr>
            <p:ph type="sldNum" sz="quarter" idx="5"/>
          </p:nvPr>
        </p:nvSpPr>
        <p:spPr>
          <a:xfrm>
            <a:off x="5629993" y="6465658"/>
            <a:ext cx="4307046" cy="340360"/>
          </a:xfrm>
          <a:prstGeom prst="rect">
            <a:avLst/>
          </a:prstGeom>
        </p:spPr>
        <p:txBody>
          <a:bodyPr vert="horz" lIns="91559" tIns="45779" rIns="91559" bIns="45779" rtlCol="0" anchor="b"/>
          <a:lstStyle>
            <a:lvl1pPr algn="r">
              <a:defRPr sz="1200"/>
            </a:lvl1pPr>
          </a:lstStyle>
          <a:p>
            <a:fld id="{57D0F052-024C-49A7-9D6F-6022F19134F3}" type="slidenum">
              <a:rPr lang="en-US" smtClean="0"/>
              <a:pPr/>
              <a:t>‹#›</a:t>
            </a:fld>
            <a:endParaRPr lang="en-US"/>
          </a:p>
        </p:txBody>
      </p:sp>
    </p:spTree>
    <p:extLst>
      <p:ext uri="{BB962C8B-B14F-4D97-AF65-F5344CB8AC3E}">
        <p14:creationId xmlns:p14="http://schemas.microsoft.com/office/powerpoint/2010/main" val="3522005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0338" y="509588"/>
            <a:ext cx="4538662" cy="2554287"/>
          </a:xfrm>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7D0F052-024C-49A7-9D6F-6022F19134F3}"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p:txBody>
          <a:bodyPr/>
          <a:lstStyle/>
          <a:p>
            <a:pPr>
              <a:defRPr/>
            </a:pPr>
            <a:fld id="{ABA5E486-FF92-4854-84F3-017947F587EA}" type="slidenum">
              <a:rPr lang="en-US" smtClean="0"/>
              <a:pPr>
                <a:defRPr/>
              </a:pPr>
              <a:t>5</a:t>
            </a:fld>
            <a:endParaRPr lang="en-US" smtClean="0"/>
          </a:p>
        </p:txBody>
      </p:sp>
      <p:sp>
        <p:nvSpPr>
          <p:cNvPr id="17411" name="Rectangle 2"/>
          <p:cNvSpPr>
            <a:spLocks noGrp="1" noRot="1" noChangeAspect="1" noChangeArrowheads="1" noTextEdit="1"/>
          </p:cNvSpPr>
          <p:nvPr>
            <p:ph type="sldImg"/>
          </p:nvPr>
        </p:nvSpPr>
        <p:spPr>
          <a:xfrm>
            <a:off x="2700338" y="509588"/>
            <a:ext cx="4538662" cy="2554287"/>
          </a:xfrm>
          <a:ln/>
        </p:spPr>
      </p:sp>
      <p:sp>
        <p:nvSpPr>
          <p:cNvPr id="17412" name="Rectangle 3"/>
          <p:cNvSpPr>
            <a:spLocks noGrp="1" noChangeArrowheads="1"/>
          </p:cNvSpPr>
          <p:nvPr>
            <p:ph type="body" idx="1"/>
          </p:nvPr>
        </p:nvSpPr>
        <p:spPr>
          <a:xfrm>
            <a:off x="1325246" y="3233421"/>
            <a:ext cx="7288848" cy="3063240"/>
          </a:xfrm>
          <a:noFill/>
          <a:ln/>
        </p:spPr>
        <p:txBody>
          <a:bodyPr/>
          <a:lstStyle/>
          <a:p>
            <a:pPr eaLnBrk="1" hangingPunct="1"/>
            <a:endParaRPr lang="en-AU"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0338" y="509588"/>
            <a:ext cx="4538662" cy="2554287"/>
          </a:xfrm>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7D0F052-024C-49A7-9D6F-6022F19134F3}"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0338" y="509588"/>
            <a:ext cx="4538662" cy="2554287"/>
          </a:xfrm>
        </p:spPr>
      </p:sp>
      <p:sp>
        <p:nvSpPr>
          <p:cNvPr id="3" name="Notes Placeholder 2"/>
          <p:cNvSpPr>
            <a:spLocks noGrp="1"/>
          </p:cNvSpPr>
          <p:nvPr>
            <p:ph type="body" idx="1"/>
          </p:nvPr>
        </p:nvSpPr>
        <p:spPr/>
        <p:txBody>
          <a:bodyPr>
            <a:normAutofit/>
          </a:bodyPr>
          <a:lstStyle/>
          <a:p>
            <a:r>
              <a:rPr lang="en-AU" dirty="0" smtClean="0"/>
              <a:t>Looking</a:t>
            </a:r>
            <a:r>
              <a:rPr lang="en-AU" baseline="0" dirty="0" smtClean="0"/>
              <a:t> at a small period during the most recent wet season, the model now gives us a means to see through the cloud, and map plumes, or at least salinity and see below the surface to add the vertical resolution to augment observational data is available via remote sensing</a:t>
            </a:r>
            <a:endParaRPr lang="en-AU" dirty="0"/>
          </a:p>
        </p:txBody>
      </p:sp>
      <p:sp>
        <p:nvSpPr>
          <p:cNvPr id="4" name="Slide Number Placeholder 3"/>
          <p:cNvSpPr>
            <a:spLocks noGrp="1"/>
          </p:cNvSpPr>
          <p:nvPr>
            <p:ph type="sldNum" sz="quarter" idx="10"/>
          </p:nvPr>
        </p:nvSpPr>
        <p:spPr/>
        <p:txBody>
          <a:bodyPr/>
          <a:lstStyle/>
          <a:p>
            <a:fld id="{D6321F27-5AB0-4CCE-8EBA-593E7528B5D6}" type="slidenum">
              <a:rPr lang="en-AU" smtClean="0"/>
              <a:pPr/>
              <a:t>8</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278F3A-A931-4081-881D-428900295363}" type="slidenum">
              <a:rPr lang="en-US"/>
              <a:pPr/>
              <a:t>9</a:t>
            </a:fld>
            <a:endParaRPr lang="en-US"/>
          </a:p>
        </p:txBody>
      </p:sp>
      <p:sp>
        <p:nvSpPr>
          <p:cNvPr id="584706" name="Rectangle 2"/>
          <p:cNvSpPr>
            <a:spLocks noGrp="1" noRot="1" noChangeAspect="1" noChangeArrowheads="1" noTextEdit="1"/>
          </p:cNvSpPr>
          <p:nvPr>
            <p:ph type="sldImg"/>
          </p:nvPr>
        </p:nvSpPr>
        <p:spPr>
          <a:xfrm>
            <a:off x="2701925" y="509588"/>
            <a:ext cx="4540250" cy="2554287"/>
          </a:xfrm>
          <a:ln/>
        </p:spPr>
      </p:sp>
      <p:sp>
        <p:nvSpPr>
          <p:cNvPr id="584707" name="Rectangle 3"/>
          <p:cNvSpPr>
            <a:spLocks noGrp="1" noChangeArrowheads="1"/>
          </p:cNvSpPr>
          <p:nvPr>
            <p:ph type="body" idx="1"/>
          </p:nvPr>
        </p:nvSpPr>
        <p:spPr>
          <a:xfrm>
            <a:off x="993935" y="3233421"/>
            <a:ext cx="7951470" cy="3063240"/>
          </a:xfrm>
        </p:spPr>
        <p:txBody>
          <a:bodyPr/>
          <a:lstStyle/>
          <a:p>
            <a:r>
              <a:rPr lang="en-US" dirty="0"/>
              <a:t>Most work done in the field – work along clear gradients.</a:t>
            </a:r>
          </a:p>
          <a:p>
            <a:r>
              <a:rPr lang="en-US" dirty="0"/>
              <a:t>Advantages: environmental relevance, what changes in the field can be further tested in the lab for causality.</a:t>
            </a:r>
          </a:p>
          <a:p>
            <a:endParaRPr lang="en-US" dirty="0"/>
          </a:p>
          <a:p>
            <a:r>
              <a:rPr lang="en-US" dirty="0"/>
              <a:t>However: as most </a:t>
            </a:r>
            <a:r>
              <a:rPr lang="en-US" dirty="0" err="1"/>
              <a:t>wq</a:t>
            </a:r>
            <a:r>
              <a:rPr lang="en-US" dirty="0"/>
              <a:t> variables co-vary, we still have little information on specificity, </a:t>
            </a:r>
            <a:r>
              <a:rPr lang="en-US" dirty="0" err="1"/>
              <a:t>ie</a:t>
            </a:r>
            <a:r>
              <a:rPr lang="en-US" dirty="0"/>
              <a:t> we can’t distinguish between effects caused by sedimentation </a:t>
            </a:r>
            <a:r>
              <a:rPr lang="en-US" dirty="0" err="1"/>
              <a:t>vs</a:t>
            </a:r>
            <a:r>
              <a:rPr lang="en-US" dirty="0"/>
              <a:t> light attenuation etc.</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71B76F1-863A-485C-BB89-3B5A07F90AF9}" type="slidenum">
              <a:rPr lang="en-AU" altLang="en-AU"/>
              <a:pPr/>
              <a:t>14</a:t>
            </a:fld>
            <a:endParaRPr lang="en-AU" altLang="en-AU"/>
          </a:p>
        </p:txBody>
      </p:sp>
      <p:sp>
        <p:nvSpPr>
          <p:cNvPr id="637954" name="Rectangle 7"/>
          <p:cNvSpPr txBox="1">
            <a:spLocks noGrp="1" noChangeArrowheads="1"/>
          </p:cNvSpPr>
          <p:nvPr/>
        </p:nvSpPr>
        <p:spPr bwMode="auto">
          <a:xfrm>
            <a:off x="5631997" y="6466154"/>
            <a:ext cx="4307342" cy="341046"/>
          </a:xfrm>
          <a:prstGeom prst="rect">
            <a:avLst/>
          </a:prstGeom>
          <a:noFill/>
          <a:ln w="9525">
            <a:noFill/>
            <a:miter lim="800000"/>
            <a:headEnd/>
            <a:tailEnd/>
          </a:ln>
        </p:spPr>
        <p:txBody>
          <a:bodyPr lIns="87594" tIns="43797" rIns="87594" bIns="43797" anchor="b"/>
          <a:lstStyle/>
          <a:p>
            <a:pPr algn="r" defTabSz="875994"/>
            <a:fld id="{AD515FE8-7945-489C-AA1F-488921172B02}" type="slidenum">
              <a:rPr lang="en-AU" sz="1100">
                <a:latin typeface="Times" charset="0"/>
                <a:ea typeface="ＭＳ Ｐゴシック" pitchFamily="34" charset="-128"/>
              </a:rPr>
              <a:pPr algn="r" defTabSz="875994"/>
              <a:t>14</a:t>
            </a:fld>
            <a:endParaRPr lang="en-AU" sz="1100" dirty="0">
              <a:latin typeface="Times" charset="0"/>
              <a:ea typeface="ＭＳ Ｐゴシック" pitchFamily="34" charset="-128"/>
            </a:endParaRPr>
          </a:p>
        </p:txBody>
      </p:sp>
      <p:sp>
        <p:nvSpPr>
          <p:cNvPr id="637955" name="Rectangle 2"/>
          <p:cNvSpPr>
            <a:spLocks noGrp="1" noRot="1" noChangeAspect="1" noChangeArrowheads="1" noTextEdit="1"/>
          </p:cNvSpPr>
          <p:nvPr>
            <p:ph type="sldImg"/>
          </p:nvPr>
        </p:nvSpPr>
        <p:spPr>
          <a:xfrm>
            <a:off x="2701925" y="509588"/>
            <a:ext cx="4538663" cy="2554287"/>
          </a:xfrm>
          <a:ln/>
        </p:spPr>
      </p:sp>
      <p:sp>
        <p:nvSpPr>
          <p:cNvPr id="637956" name="Rectangle 3"/>
          <p:cNvSpPr>
            <a:spLocks noGrp="1" noChangeArrowheads="1"/>
          </p:cNvSpPr>
          <p:nvPr>
            <p:ph type="body" idx="1"/>
          </p:nvPr>
        </p:nvSpPr>
        <p:spPr>
          <a:xfrm>
            <a:off x="993491" y="3233077"/>
            <a:ext cx="7952359" cy="3063081"/>
          </a:xfrm>
        </p:spPr>
        <p:txBody>
          <a:bodyPr/>
          <a:lstStyle/>
          <a:p>
            <a:pPr marL="343346" indent="-343346">
              <a:spcBef>
                <a:spcPct val="20000"/>
              </a:spcBef>
              <a:buClr>
                <a:srgbClr val="FF9900"/>
              </a:buClr>
              <a:buFontTx/>
              <a:buChar char="•"/>
            </a:pPr>
            <a:r>
              <a:rPr lang="en-US" dirty="0" smtClean="0">
                <a:latin typeface="Arial" pitchFamily="34" charset="0"/>
                <a:ea typeface="ＭＳ Ｐゴシック" pitchFamily="34" charset="-128"/>
                <a:cs typeface="Arial" pitchFamily="34" charset="0"/>
              </a:rPr>
              <a:t>Seagrass cover decreasing at intertidal coastal and reef sites since 2009</a:t>
            </a:r>
            <a:endParaRPr lang="en-AU" dirty="0" smtClean="0">
              <a:latin typeface="Arial" pitchFamily="34" charset="0"/>
              <a:ea typeface="ＭＳ Ｐゴシック" pitchFamily="34" charset="-128"/>
              <a:cs typeface="Arial" pitchFamily="34" charset="0"/>
            </a:endParaRPr>
          </a:p>
          <a:p>
            <a:pPr marL="343346" indent="-343346">
              <a:spcBef>
                <a:spcPct val="20000"/>
              </a:spcBef>
              <a:buClr>
                <a:srgbClr val="FF9900"/>
              </a:buClr>
              <a:buFontTx/>
              <a:buChar char="•"/>
            </a:pPr>
            <a:r>
              <a:rPr lang="en-US" dirty="0" smtClean="0">
                <a:latin typeface="Arial" pitchFamily="34" charset="0"/>
                <a:ea typeface="ＭＳ Ｐゴシック" pitchFamily="34" charset="-128"/>
                <a:cs typeface="Arial" pitchFamily="34" charset="0"/>
              </a:rPr>
              <a:t>Post </a:t>
            </a:r>
            <a:r>
              <a:rPr lang="en-US" dirty="0" err="1" smtClean="0">
                <a:latin typeface="Arial" pitchFamily="34" charset="0"/>
                <a:ea typeface="ＭＳ Ｐゴシック" pitchFamily="34" charset="-128"/>
                <a:cs typeface="Arial" pitchFamily="34" charset="0"/>
              </a:rPr>
              <a:t>TC</a:t>
            </a:r>
            <a:r>
              <a:rPr lang="en-US" dirty="0" smtClean="0">
                <a:latin typeface="Arial" pitchFamily="34" charset="0"/>
                <a:ea typeface="ＭＳ Ｐゴシック" pitchFamily="34" charset="-128"/>
                <a:cs typeface="Arial" pitchFamily="34" charset="0"/>
              </a:rPr>
              <a:t> Yasi only a few isolated shoots remain</a:t>
            </a:r>
            <a:endParaRPr lang="en-AU" dirty="0">
              <a:latin typeface="Arial" pitchFamily="34" charset="0"/>
              <a:ea typeface="ＭＳ Ｐゴシック" pitchFamily="34" charset="-128"/>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0338" y="509588"/>
            <a:ext cx="4538662" cy="2554287"/>
          </a:xfrm>
        </p:spPr>
      </p:sp>
      <p:sp>
        <p:nvSpPr>
          <p:cNvPr id="3" name="Notes Placeholder 2"/>
          <p:cNvSpPr>
            <a:spLocks noGrp="1"/>
          </p:cNvSpPr>
          <p:nvPr>
            <p:ph type="body" idx="1"/>
          </p:nvPr>
        </p:nvSpPr>
        <p:spPr/>
        <p:txBody>
          <a:bodyPr>
            <a:normAutofit/>
          </a:bodyPr>
          <a:lstStyle/>
          <a:p>
            <a:r>
              <a:rPr lang="en-US" dirty="0" smtClean="0"/>
              <a:t>Reef a big place!</a:t>
            </a:r>
          </a:p>
          <a:p>
            <a:r>
              <a:rPr lang="en-US" dirty="0" smtClean="0"/>
              <a:t>Influence of land activities</a:t>
            </a:r>
          </a:p>
          <a:p>
            <a:r>
              <a:rPr lang="en-US" dirty="0" smtClean="0"/>
              <a:t>Put in perspective – RP RR initiatives</a:t>
            </a:r>
            <a:r>
              <a:rPr lang="en-US" baseline="0" dirty="0" smtClean="0"/>
              <a:t> (funding breakdown)</a:t>
            </a:r>
          </a:p>
          <a:p>
            <a:r>
              <a:rPr lang="en-US" dirty="0" smtClean="0"/>
              <a:t>Connection</a:t>
            </a:r>
            <a:r>
              <a:rPr lang="en-US" baseline="0" dirty="0" smtClean="0"/>
              <a:t> catchment &amp; reef –</a:t>
            </a:r>
            <a:r>
              <a:rPr lang="en-US" baseline="0" dirty="0" err="1" smtClean="0"/>
              <a:t>P2R</a:t>
            </a:r>
            <a:endParaRPr lang="en-US" baseline="0" dirty="0" smtClean="0"/>
          </a:p>
          <a:p>
            <a:r>
              <a:rPr lang="en-US" baseline="0" dirty="0" err="1" smtClean="0"/>
              <a:t>WH</a:t>
            </a:r>
            <a:r>
              <a:rPr lang="en-US" baseline="0" dirty="0" smtClean="0"/>
              <a:t> area - have to look after it!</a:t>
            </a:r>
            <a:endParaRPr lang="en-GB" dirty="0"/>
          </a:p>
        </p:txBody>
      </p:sp>
      <p:sp>
        <p:nvSpPr>
          <p:cNvPr id="4" name="Slide Number Placeholder 3"/>
          <p:cNvSpPr>
            <a:spLocks noGrp="1"/>
          </p:cNvSpPr>
          <p:nvPr>
            <p:ph type="sldNum" sz="quarter" idx="10"/>
          </p:nvPr>
        </p:nvSpPr>
        <p:spPr/>
        <p:txBody>
          <a:bodyPr/>
          <a:lstStyle/>
          <a:p>
            <a:fld id="{57D0F052-024C-49A7-9D6F-6022F19134F3}" type="slidenum">
              <a:rPr lang="en-US" smtClean="0"/>
              <a:pPr/>
              <a:t>18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321D5A-2EFF-4363-B4BD-F51313C6C598}" type="slidenum">
              <a:rPr lang="en-AU"/>
              <a:pPr/>
              <a:t>19</a:t>
            </a:fld>
            <a:endParaRPr lang="en-AU"/>
          </a:p>
        </p:txBody>
      </p:sp>
      <p:sp>
        <p:nvSpPr>
          <p:cNvPr id="419842" name="Rectangle 2"/>
          <p:cNvSpPr>
            <a:spLocks noGrp="1" noRot="1" noChangeAspect="1" noChangeArrowheads="1" noTextEdit="1"/>
          </p:cNvSpPr>
          <p:nvPr>
            <p:ph type="sldImg"/>
          </p:nvPr>
        </p:nvSpPr>
        <p:spPr>
          <a:xfrm>
            <a:off x="2700338" y="509588"/>
            <a:ext cx="4538662" cy="2554287"/>
          </a:xfrm>
          <a:ln/>
        </p:spPr>
      </p:sp>
      <p:sp>
        <p:nvSpPr>
          <p:cNvPr id="419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0338" y="509588"/>
            <a:ext cx="4538662" cy="2554287"/>
          </a:xfrm>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7D0F052-024C-49A7-9D6F-6022F19134F3}"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al titl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endParaRPr lang="en-AU"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57158" y="321453"/>
            <a:ext cx="4929222" cy="535785"/>
          </a:xfrm>
        </p:spPr>
        <p:txBody>
          <a:bodyPr/>
          <a:lstStyle>
            <a:lvl1pPr>
              <a:defRPr>
                <a:latin typeface="Verdana" pitchFamily="34" charset="0"/>
              </a:defRPr>
            </a:lvl1pPr>
          </a:lstStyle>
          <a:p>
            <a:r>
              <a:rPr lang="en-US" dirty="0" smtClean="0"/>
              <a:t>Click to edit Master title style</a:t>
            </a:r>
            <a:endParaRPr lang="en-AU" dirty="0"/>
          </a:p>
        </p:txBody>
      </p:sp>
      <p:sp>
        <p:nvSpPr>
          <p:cNvPr id="3" name="Content Placeholder 2"/>
          <p:cNvSpPr>
            <a:spLocks noGrp="1"/>
          </p:cNvSpPr>
          <p:nvPr>
            <p:ph sz="half" idx="1"/>
          </p:nvPr>
        </p:nvSpPr>
        <p:spPr>
          <a:xfrm>
            <a:off x="457200" y="1200151"/>
            <a:ext cx="4038600" cy="3394472"/>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endParaRPr lang="en-AU" dirty="0"/>
          </a:p>
        </p:txBody>
      </p:sp>
      <p:sp>
        <p:nvSpPr>
          <p:cNvPr id="4" name="Content Placeholder 3"/>
          <p:cNvSpPr>
            <a:spLocks noGrp="1"/>
          </p:cNvSpPr>
          <p:nvPr>
            <p:ph sz="half" idx="2"/>
          </p:nvPr>
        </p:nvSpPr>
        <p:spPr>
          <a:xfrm>
            <a:off x="4648200" y="1200151"/>
            <a:ext cx="4038600" cy="3394472"/>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endParaRPr lang="en-AU"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bulleted lis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
        <p:nvSpPr>
          <p:cNvPr id="6" name="Text Placeholder 5"/>
          <p:cNvSpPr>
            <a:spLocks noGrp="1"/>
          </p:cNvSpPr>
          <p:nvPr>
            <p:ph type="body" sz="quarter" idx="10"/>
          </p:nvPr>
        </p:nvSpPr>
        <p:spPr>
          <a:xfrm>
            <a:off x="428625" y="1178709"/>
            <a:ext cx="4071938" cy="3429000"/>
          </a:xfrm>
        </p:spPr>
        <p:txBody>
          <a:bodyPr/>
          <a:lstStyle>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5"/>
          <p:cNvSpPr>
            <a:spLocks noGrp="1"/>
          </p:cNvSpPr>
          <p:nvPr>
            <p:ph type="body" sz="quarter" idx="12"/>
          </p:nvPr>
        </p:nvSpPr>
        <p:spPr>
          <a:xfrm>
            <a:off x="4714876" y="1178733"/>
            <a:ext cx="4071938" cy="3429000"/>
          </a:xfrm>
        </p:spPr>
        <p:txBody>
          <a:bodyPr/>
          <a:lstStyle>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1453"/>
            <a:ext cx="4972056" cy="535785"/>
          </a:xfrm>
        </p:spPr>
        <p:txBody>
          <a:bodyPr/>
          <a:lstStyle>
            <a:lvl1pPr>
              <a:defRPr>
                <a:latin typeface="Verdana" pitchFamily="34" charset="0"/>
              </a:defRPr>
            </a:lvl1pPr>
          </a:lstStyle>
          <a:p>
            <a:r>
              <a:rPr lang="en-US" dirty="0" smtClean="0"/>
              <a:t>Click to edit Master title style</a:t>
            </a:r>
            <a:endParaRPr lang="en-AU"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endParaRPr lang="en-AU" dirty="0"/>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endParaRPr lang="en-AU"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lleted list GBRMP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
        <p:nvSpPr>
          <p:cNvPr id="4" name="Text Placeholder 3"/>
          <p:cNvSpPr>
            <a:spLocks noGrp="1"/>
          </p:cNvSpPr>
          <p:nvPr>
            <p:ph type="body" sz="quarter" idx="10"/>
          </p:nvPr>
        </p:nvSpPr>
        <p:spPr>
          <a:xfrm>
            <a:off x="428625" y="1232297"/>
            <a:ext cx="8358188" cy="3375422"/>
          </a:xfrm>
        </p:spPr>
        <p:txBody>
          <a:bodyPr/>
          <a:lstStyle>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00151"/>
            <a:ext cx="8229600" cy="3394472"/>
          </a:xfrm>
          <a:prstGeom prst="rect">
            <a:avLst/>
          </a:prstGeom>
        </p:spPr>
        <p:txBody>
          <a:bodyPr/>
          <a:lstStyle>
            <a:lvl1pPr>
              <a:buNone/>
              <a:defRPr sz="2400" b="1">
                <a:solidFill>
                  <a:srgbClr val="2A5972"/>
                </a:solidFill>
                <a:latin typeface="Verdana" pitchFamily="34" charset="0"/>
              </a:defRPr>
            </a:lvl1pPr>
            <a:lvl2pPr>
              <a:buNone/>
              <a:defRPr sz="2000">
                <a:latin typeface="Verdana" pitchFamily="34" charset="0"/>
              </a:defRPr>
            </a:lvl2pPr>
          </a:lstStyle>
          <a:p>
            <a:pPr lvl="0"/>
            <a:r>
              <a:rPr lang="en-US" dirty="0" smtClean="0"/>
              <a:t>Click to edit Master text styles</a:t>
            </a:r>
          </a:p>
          <a:p>
            <a:pPr lvl="1"/>
            <a:r>
              <a:rPr lang="en-US" dirty="0" smtClean="0"/>
              <a:t>Second level</a:t>
            </a:r>
            <a:endParaRPr lang="en-AU" dirty="0"/>
          </a:p>
        </p:txBody>
      </p:sp>
      <p:sp>
        <p:nvSpPr>
          <p:cNvPr id="7" name="Title Placeholder 1"/>
          <p:cNvSpPr>
            <a:spLocks noGrp="1"/>
          </p:cNvSpPr>
          <p:nvPr>
            <p:ph type="title"/>
          </p:nvPr>
        </p:nvSpPr>
        <p:spPr>
          <a:xfrm>
            <a:off x="457200" y="375031"/>
            <a:ext cx="4829180" cy="482207"/>
          </a:xfrm>
          <a:prstGeom prst="rect">
            <a:avLst/>
          </a:prstGeom>
        </p:spPr>
        <p:txBody>
          <a:bodyPr vert="horz" lIns="91440" tIns="45720" rIns="91440" bIns="45720" rtlCol="0" anchor="ctr">
            <a:noAutofit/>
          </a:bodyPr>
          <a:lstStyle/>
          <a:p>
            <a:r>
              <a:rPr lang="en-US" dirty="0" smtClean="0"/>
              <a:t>Click to edit Master title style</a:t>
            </a:r>
            <a:endParaRPr lang="en-AU"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ed list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375031"/>
            <a:ext cx="4829180" cy="482207"/>
          </a:xfrm>
          <a:prstGeom prst="rect">
            <a:avLst/>
          </a:prstGeom>
        </p:spPr>
        <p:txBody>
          <a:bodyPr vert="horz" lIns="91440" tIns="45720" rIns="91440" bIns="45720" rtlCol="0" anchor="ctr">
            <a:noAutofit/>
          </a:bodyPr>
          <a:lstStyle/>
          <a:p>
            <a:r>
              <a:rPr lang="en-US" dirty="0" smtClean="0"/>
              <a:t>Click to edit Master title style</a:t>
            </a:r>
            <a:endParaRPr lang="en-AU" dirty="0"/>
          </a:p>
        </p:txBody>
      </p:sp>
      <p:sp>
        <p:nvSpPr>
          <p:cNvPr id="5" name="Text Placeholder 4"/>
          <p:cNvSpPr>
            <a:spLocks noGrp="1"/>
          </p:cNvSpPr>
          <p:nvPr>
            <p:ph type="body" sz="quarter" idx="10"/>
          </p:nvPr>
        </p:nvSpPr>
        <p:spPr>
          <a:xfrm>
            <a:off x="500063" y="1178709"/>
            <a:ext cx="8215312" cy="3429000"/>
          </a:xfrm>
          <a:prstGeom prst="rect">
            <a:avLst/>
          </a:prstGeom>
          <a:ln>
            <a:noFill/>
          </a:ln>
        </p:spPr>
        <p:txBody>
          <a:bodyPr/>
          <a:lstStyle>
            <a:lvl1pPr>
              <a:defRPr sz="2400">
                <a:solidFill>
                  <a:srgbClr val="2A5972"/>
                </a:solidFill>
                <a:latin typeface="Verdana" pitchFamily="34" charset="0"/>
              </a:defRPr>
            </a:lvl1pPr>
            <a:lvl2pPr>
              <a:defRPr sz="2000">
                <a:latin typeface="Verdana" pitchFamily="34" charset="0"/>
              </a:defRPr>
            </a:lvl2pPr>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00151"/>
            <a:ext cx="4038600" cy="3394472"/>
          </a:xfrm>
          <a:prstGeom prst="rect">
            <a:avLst/>
          </a:prstGeom>
        </p:spPr>
        <p:txBody>
          <a:bodyPr/>
          <a:lstStyle>
            <a:lvl1pPr>
              <a:buNone/>
              <a:defRPr sz="2400" b="1">
                <a:solidFill>
                  <a:srgbClr val="2A5972"/>
                </a:solidFill>
                <a:latin typeface="Verdana" pitchFamily="34" charset="0"/>
              </a:defRPr>
            </a:lvl1pPr>
            <a:lvl2pPr>
              <a:buNone/>
              <a:defRPr sz="2000">
                <a:latin typeface="Verdana"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endParaRPr lang="en-AU" dirty="0"/>
          </a:p>
        </p:txBody>
      </p:sp>
      <p:sp>
        <p:nvSpPr>
          <p:cNvPr id="4" name="Content Placeholder 3"/>
          <p:cNvSpPr>
            <a:spLocks noGrp="1"/>
          </p:cNvSpPr>
          <p:nvPr>
            <p:ph sz="half" idx="2"/>
          </p:nvPr>
        </p:nvSpPr>
        <p:spPr>
          <a:xfrm>
            <a:off x="4648200" y="1200151"/>
            <a:ext cx="4038600" cy="3394472"/>
          </a:xfrm>
          <a:prstGeom prst="rect">
            <a:avLst/>
          </a:prstGeom>
        </p:spPr>
        <p:txBody>
          <a:bodyPr/>
          <a:lstStyle>
            <a:lvl1pPr>
              <a:buNone/>
              <a:defRPr sz="2400" b="1">
                <a:solidFill>
                  <a:srgbClr val="2A5972"/>
                </a:solidFill>
                <a:latin typeface="Verdana" pitchFamily="34" charset="0"/>
              </a:defRPr>
            </a:lvl1pPr>
            <a:lvl2pPr>
              <a:buNone/>
              <a:defRPr sz="2000">
                <a:latin typeface="Verdana"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endParaRPr lang="en-AU" dirty="0"/>
          </a:p>
        </p:txBody>
      </p:sp>
      <p:sp>
        <p:nvSpPr>
          <p:cNvPr id="8" name="Title Placeholder 1"/>
          <p:cNvSpPr>
            <a:spLocks noGrp="1"/>
          </p:cNvSpPr>
          <p:nvPr>
            <p:ph type="title"/>
          </p:nvPr>
        </p:nvSpPr>
        <p:spPr>
          <a:xfrm>
            <a:off x="457200" y="375031"/>
            <a:ext cx="4829180" cy="482207"/>
          </a:xfrm>
          <a:prstGeom prst="rect">
            <a:avLst/>
          </a:prstGeom>
        </p:spPr>
        <p:txBody>
          <a:bodyPr vert="horz" lIns="91440" tIns="45720" rIns="91440" bIns="45720" rtlCol="0" anchor="ctr">
            <a:noAutofit/>
          </a:bodyPr>
          <a:lstStyle/>
          <a:p>
            <a:r>
              <a:rPr lang="en-US" dirty="0" smtClean="0"/>
              <a:t>Click to edit Master title style</a:t>
            </a:r>
            <a:endParaRPr lang="en-AU"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Bulleted list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375031"/>
            <a:ext cx="4829180" cy="482207"/>
          </a:xfrm>
          <a:prstGeom prst="rect">
            <a:avLst/>
          </a:prstGeom>
        </p:spPr>
        <p:txBody>
          <a:bodyPr vert="horz" lIns="91440" tIns="45720" rIns="91440" bIns="45720" rtlCol="0" anchor="ctr">
            <a:noAutofit/>
          </a:bodyPr>
          <a:lstStyle/>
          <a:p>
            <a:r>
              <a:rPr lang="en-US" dirty="0" smtClean="0"/>
              <a:t>Click to edit Master title style</a:t>
            </a:r>
            <a:endParaRPr lang="en-AU" dirty="0"/>
          </a:p>
        </p:txBody>
      </p:sp>
      <p:sp>
        <p:nvSpPr>
          <p:cNvPr id="6" name="Text Placeholder 5"/>
          <p:cNvSpPr>
            <a:spLocks noGrp="1"/>
          </p:cNvSpPr>
          <p:nvPr>
            <p:ph type="body" sz="quarter" idx="10"/>
          </p:nvPr>
        </p:nvSpPr>
        <p:spPr>
          <a:xfrm>
            <a:off x="428625" y="1232312"/>
            <a:ext cx="4071938" cy="3429000"/>
          </a:xfrm>
          <a:prstGeom prst="rect">
            <a:avLst/>
          </a:prstGeom>
        </p:spPr>
        <p:txBody>
          <a:bodyPr/>
          <a:lstStyle>
            <a:lvl1pPr>
              <a:defRPr sz="2400">
                <a:solidFill>
                  <a:srgbClr val="2A5972"/>
                </a:solidFill>
                <a:latin typeface="Verdana" pitchFamily="34" charset="0"/>
              </a:defRPr>
            </a:lvl1pPr>
            <a:lvl2pPr>
              <a:defRPr sz="2000">
                <a:latin typeface="Verdana" pitchFamily="34" charset="0"/>
              </a:defRPr>
            </a:lvl2pPr>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Text Placeholder 5"/>
          <p:cNvSpPr>
            <a:spLocks noGrp="1"/>
          </p:cNvSpPr>
          <p:nvPr>
            <p:ph type="body" sz="quarter" idx="12"/>
          </p:nvPr>
        </p:nvSpPr>
        <p:spPr>
          <a:xfrm>
            <a:off x="4714904" y="1232288"/>
            <a:ext cx="4071938" cy="3429000"/>
          </a:xfrm>
          <a:prstGeom prst="rect">
            <a:avLst/>
          </a:prstGeom>
        </p:spPr>
        <p:txBody>
          <a:bodyPr/>
          <a:lstStyle>
            <a:lvl1pPr>
              <a:defRPr sz="2400">
                <a:solidFill>
                  <a:srgbClr val="2A5972"/>
                </a:solidFill>
                <a:latin typeface="Verdana" pitchFamily="34" charset="0"/>
              </a:defRPr>
            </a:lvl1pPr>
            <a:lvl2pPr>
              <a:defRPr sz="2000">
                <a:latin typeface="Verdana" pitchFamily="34" charset="0"/>
              </a:defRPr>
            </a:lvl2pPr>
            <a:lvl3pPr>
              <a:defRPr sz="1800">
                <a:latin typeface="Verdana" pitchFamily="34" charset="0"/>
              </a:defRPr>
            </a:lvl3pPr>
            <a:lvl4pPr>
              <a:defRPr sz="1600">
                <a:latin typeface="Verdana" pitchFamily="34" charset="0"/>
              </a:defRPr>
            </a:lvl4pPr>
            <a:lvl5pPr>
              <a:buFont typeface="Wingdings" pitchFamily="2" charset="2"/>
              <a:buChar char="§"/>
              <a:defRPr sz="14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solidFill>
                  <a:srgbClr val="2A5972"/>
                </a:solidFill>
                <a:latin typeface="Verdan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buNone/>
              <a:defRPr sz="2400" b="1">
                <a:solidFill>
                  <a:srgbClr val="2A5972"/>
                </a:solidFill>
                <a:latin typeface="Verdana" pitchFamily="34" charset="0"/>
              </a:defRPr>
            </a:lvl1pPr>
            <a:lvl2pPr>
              <a:buNone/>
              <a:defRPr sz="2000">
                <a:latin typeface="Verdana" pitchFamily="34" charset="0"/>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endParaRPr lang="en-AU" dirty="0"/>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2400" b="1">
                <a:solidFill>
                  <a:srgbClr val="2A5972"/>
                </a:solidFill>
                <a:latin typeface="Verdan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buNone/>
              <a:defRPr sz="2400" b="1">
                <a:solidFill>
                  <a:srgbClr val="2A5972"/>
                </a:solidFill>
                <a:latin typeface="Verdana" pitchFamily="34" charset="0"/>
              </a:defRPr>
            </a:lvl1pPr>
            <a:lvl2pPr>
              <a:buNone/>
              <a:defRPr sz="2000">
                <a:latin typeface="Verdana" pitchFamily="34" charset="0"/>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endParaRPr lang="en-AU" dirty="0"/>
          </a:p>
        </p:txBody>
      </p:sp>
      <p:sp>
        <p:nvSpPr>
          <p:cNvPr id="10" name="Title Placeholder 1"/>
          <p:cNvSpPr>
            <a:spLocks noGrp="1"/>
          </p:cNvSpPr>
          <p:nvPr>
            <p:ph type="title"/>
          </p:nvPr>
        </p:nvSpPr>
        <p:spPr>
          <a:xfrm>
            <a:off x="457200" y="375031"/>
            <a:ext cx="4829180" cy="482207"/>
          </a:xfrm>
          <a:prstGeom prst="rect">
            <a:avLst/>
          </a:prstGeom>
        </p:spPr>
        <p:txBody>
          <a:bodyPr vert="horz" lIns="91440" tIns="45720" rIns="91440" bIns="45720" rtlCol="0" anchor="ctr">
            <a:noAutofit/>
          </a:bodyPr>
          <a:lstStyle>
            <a:lvl1pPr algn="l">
              <a:defRPr/>
            </a:lvl1pPr>
          </a:lstStyle>
          <a:p>
            <a:r>
              <a:rPr lang="en-US" dirty="0" smtClean="0"/>
              <a:t>Click to edit Master title style</a:t>
            </a:r>
            <a:endParaRPr lang="en-AU" dirty="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fld id="{EC285C76-F858-4538-859A-469DCE9F50AB}" type="datetimeFigureOut">
              <a:rPr lang="en-US" smtClean="0"/>
              <a:pPr/>
              <a:t>7/9/2012</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p>
            <a:fld id="{B097A7C9-58D0-46DA-8D7F-84BD6E95FFCE}"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gif"/><Relationship Id="rId5" Type="http://schemas.openxmlformats.org/officeDocument/2006/relationships/image" Target="../media/image3.gif"/><Relationship Id="rId4" Type="http://schemas.openxmlformats.org/officeDocument/2006/relationships/image" Target="../media/image2.gi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4.gif"/><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3.gif"/><Relationship Id="rId5" Type="http://schemas.openxmlformats.org/officeDocument/2006/relationships/slideLayout" Target="../slideLayouts/slideLayout6.xml"/><Relationship Id="rId10" Type="http://schemas.openxmlformats.org/officeDocument/2006/relationships/image" Target="../media/image2.gif"/><Relationship Id="rId4" Type="http://schemas.openxmlformats.org/officeDocument/2006/relationships/slideLayout" Target="../slideLayouts/slideLayout5.xml"/><Relationship Id="rId9" Type="http://schemas.openxmlformats.org/officeDocument/2006/relationships/image" Target="../media/image1.gif"/></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image" Target="../media/image4.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2A5972"/>
        </a:solidFill>
        <a:effectLst/>
      </p:bgPr>
    </p:bg>
    <p:spTree>
      <p:nvGrpSpPr>
        <p:cNvPr id="1" name=""/>
        <p:cNvGrpSpPr/>
        <p:nvPr/>
      </p:nvGrpSpPr>
      <p:grpSpPr>
        <a:xfrm>
          <a:off x="0" y="0"/>
          <a:ext cx="0" cy="0"/>
          <a:chOff x="0" y="0"/>
          <a:chExt cx="0" cy="0"/>
        </a:xfrm>
      </p:grpSpPr>
      <p:grpSp>
        <p:nvGrpSpPr>
          <p:cNvPr id="7" name="Group 10"/>
          <p:cNvGrpSpPr>
            <a:grpSpLocks/>
          </p:cNvGrpSpPr>
          <p:nvPr/>
        </p:nvGrpSpPr>
        <p:grpSpPr bwMode="auto">
          <a:xfrm>
            <a:off x="0" y="0"/>
            <a:ext cx="9144000" cy="5143500"/>
            <a:chOff x="0" y="0"/>
            <a:chExt cx="5760" cy="4320"/>
          </a:xfrm>
        </p:grpSpPr>
        <p:sp>
          <p:nvSpPr>
            <p:cNvPr id="8" name="Rectangle 12"/>
            <p:cNvSpPr>
              <a:spLocks noChangeArrowheads="1"/>
            </p:cNvSpPr>
            <p:nvPr/>
          </p:nvSpPr>
          <p:spPr bwMode="auto">
            <a:xfrm>
              <a:off x="0" y="0"/>
              <a:ext cx="5760" cy="864"/>
            </a:xfrm>
            <a:prstGeom prst="rect">
              <a:avLst/>
            </a:prstGeom>
            <a:solidFill>
              <a:srgbClr val="2A5972"/>
            </a:solidFill>
            <a:ln w="9525">
              <a:noFill/>
              <a:miter lim="800000"/>
              <a:headEnd/>
              <a:tailEnd/>
            </a:ln>
            <a:effectLst/>
          </p:spPr>
          <p:txBody>
            <a:bodyPr wrap="none" anchor="ctr"/>
            <a:lstStyle/>
            <a:p>
              <a:pPr>
                <a:defRPr/>
              </a:pPr>
              <a:endParaRPr lang="en-AU">
                <a:latin typeface="Times New Roman" charset="0"/>
              </a:endParaRPr>
            </a:p>
          </p:txBody>
        </p:sp>
        <p:sp>
          <p:nvSpPr>
            <p:cNvPr id="9" name="Rectangle 11"/>
            <p:cNvSpPr>
              <a:spLocks noChangeArrowheads="1"/>
            </p:cNvSpPr>
            <p:nvPr/>
          </p:nvSpPr>
          <p:spPr bwMode="auto">
            <a:xfrm flipV="1">
              <a:off x="5136" y="3865"/>
              <a:ext cx="624" cy="455"/>
            </a:xfrm>
            <a:prstGeom prst="rect">
              <a:avLst/>
            </a:prstGeom>
            <a:solidFill>
              <a:srgbClr val="ECD68B"/>
            </a:solidFill>
            <a:ln w="9525">
              <a:noFill/>
              <a:miter lim="800000"/>
              <a:headEnd/>
              <a:tailEnd/>
            </a:ln>
            <a:effectLst/>
          </p:spPr>
          <p:txBody>
            <a:bodyPr wrap="none" anchor="ctr"/>
            <a:lstStyle/>
            <a:p>
              <a:pPr>
                <a:defRPr/>
              </a:pPr>
              <a:endParaRPr lang="en-AU">
                <a:latin typeface="Times New Roman" charset="0"/>
              </a:endParaRPr>
            </a:p>
          </p:txBody>
        </p:sp>
        <p:pic>
          <p:nvPicPr>
            <p:cNvPr id="10" name="Picture 8"/>
            <p:cNvPicPr>
              <a:picLocks noChangeAspect="1" noChangeArrowheads="1"/>
            </p:cNvPicPr>
            <p:nvPr/>
          </p:nvPicPr>
          <p:blipFill>
            <a:blip r:embed="rId3" cstate="print"/>
            <a:stretch>
              <a:fillRect/>
            </a:stretch>
          </p:blipFill>
          <p:spPr bwMode="auto">
            <a:xfrm>
              <a:off x="3552" y="3865"/>
              <a:ext cx="637" cy="455"/>
            </a:xfrm>
            <a:prstGeom prst="rect">
              <a:avLst/>
            </a:prstGeom>
            <a:noFill/>
            <a:ln w="9525">
              <a:noFill/>
              <a:miter lim="800000"/>
              <a:headEnd/>
              <a:tailEnd/>
            </a:ln>
          </p:spPr>
        </p:pic>
        <p:pic>
          <p:nvPicPr>
            <p:cNvPr id="11" name="Picture 4"/>
            <p:cNvPicPr>
              <a:picLocks noChangeAspect="1" noChangeArrowheads="1"/>
            </p:cNvPicPr>
            <p:nvPr/>
          </p:nvPicPr>
          <p:blipFill>
            <a:blip r:embed="rId4" cstate="print"/>
            <a:stretch>
              <a:fillRect/>
            </a:stretch>
          </p:blipFill>
          <p:spPr bwMode="auto">
            <a:xfrm>
              <a:off x="4800" y="3865"/>
              <a:ext cx="637" cy="455"/>
            </a:xfrm>
            <a:prstGeom prst="rect">
              <a:avLst/>
            </a:prstGeom>
            <a:noFill/>
            <a:ln w="9525">
              <a:noFill/>
              <a:miter lim="800000"/>
              <a:headEnd/>
              <a:tailEnd/>
            </a:ln>
          </p:spPr>
        </p:pic>
        <p:pic>
          <p:nvPicPr>
            <p:cNvPr id="12" name="Picture 10"/>
            <p:cNvPicPr>
              <a:picLocks noChangeAspect="1" noChangeArrowheads="1"/>
            </p:cNvPicPr>
            <p:nvPr/>
          </p:nvPicPr>
          <p:blipFill>
            <a:blip r:embed="rId5" cstate="print"/>
            <a:stretch>
              <a:fillRect/>
            </a:stretch>
          </p:blipFill>
          <p:spPr bwMode="auto">
            <a:xfrm>
              <a:off x="4176" y="3865"/>
              <a:ext cx="637" cy="455"/>
            </a:xfrm>
            <a:prstGeom prst="rect">
              <a:avLst/>
            </a:prstGeom>
            <a:noFill/>
            <a:ln w="9525">
              <a:noFill/>
              <a:miter lim="800000"/>
              <a:headEnd/>
              <a:tailEnd/>
            </a:ln>
          </p:spPr>
        </p:pic>
      </p:grpSp>
      <p:pic>
        <p:nvPicPr>
          <p:cNvPr id="13" name="Picture 12" descr="Logo copy.jpg"/>
          <p:cNvPicPr>
            <a:picLocks noChangeAspect="1"/>
          </p:cNvPicPr>
          <p:nvPr/>
        </p:nvPicPr>
        <p:blipFill>
          <a:blip r:embed="rId6" cstate="print"/>
          <a:stretch>
            <a:fillRect/>
          </a:stretch>
        </p:blipFill>
        <p:spPr>
          <a:xfrm>
            <a:off x="5500694" y="178440"/>
            <a:ext cx="2997693" cy="739029"/>
          </a:xfrm>
          <a:prstGeom prst="rect">
            <a:avLst/>
          </a:prstGeom>
        </p:spPr>
      </p:pic>
      <p:sp>
        <p:nvSpPr>
          <p:cNvPr id="14" name="Title Placeholder 1"/>
          <p:cNvSpPr>
            <a:spLocks noGrp="1"/>
          </p:cNvSpPr>
          <p:nvPr>
            <p:ph type="title"/>
          </p:nvPr>
        </p:nvSpPr>
        <p:spPr>
          <a:xfrm>
            <a:off x="457200" y="1928808"/>
            <a:ext cx="7758138" cy="803678"/>
          </a:xfrm>
          <a:prstGeom prst="rect">
            <a:avLst/>
          </a:prstGeom>
        </p:spPr>
        <p:txBody>
          <a:bodyPr vert="horz" lIns="91440" tIns="45720" rIns="91440" bIns="45720" rtlCol="0" anchor="ctr">
            <a:noAutofit/>
          </a:bodyPr>
          <a:lstStyle/>
          <a:p>
            <a:r>
              <a:rPr lang="en-US" smtClean="0"/>
              <a:t>Click to edit Master title style</a:t>
            </a:r>
            <a:endParaRPr lang="en-AU" dirty="0"/>
          </a:p>
        </p:txBody>
      </p:sp>
    </p:spTree>
  </p:cSld>
  <p:clrMap bg1="lt1" tx1="dk1" bg2="lt2" tx2="dk2" accent1="accent1" accent2="accent2" accent3="accent3" accent4="accent4" accent5="accent5" accent6="accent6" hlink="hlink" folHlink="folHlink"/>
  <p:sldLayoutIdLst>
    <p:sldLayoutId id="2147483669" r:id="rId1"/>
  </p:sldLayoutIdLst>
  <p:transition/>
  <p:txStyles>
    <p:titleStyle>
      <a:lvl1pPr algn="l" defTabSz="914400" rtl="0" eaLnBrk="1" latinLnBrk="0" hangingPunct="1">
        <a:spcBef>
          <a:spcPct val="0"/>
        </a:spcBef>
        <a:buNone/>
        <a:defRPr sz="40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6" name="Group 10"/>
          <p:cNvGrpSpPr>
            <a:grpSpLocks/>
          </p:cNvGrpSpPr>
          <p:nvPr/>
        </p:nvGrpSpPr>
        <p:grpSpPr bwMode="auto">
          <a:xfrm>
            <a:off x="0" y="0"/>
            <a:ext cx="9144000" cy="5143500"/>
            <a:chOff x="0" y="0"/>
            <a:chExt cx="5760" cy="4320"/>
          </a:xfrm>
        </p:grpSpPr>
        <p:sp>
          <p:nvSpPr>
            <p:cNvPr id="17" name="Rectangle 12"/>
            <p:cNvSpPr>
              <a:spLocks noChangeArrowheads="1"/>
            </p:cNvSpPr>
            <p:nvPr/>
          </p:nvSpPr>
          <p:spPr bwMode="auto">
            <a:xfrm>
              <a:off x="0" y="0"/>
              <a:ext cx="5760" cy="864"/>
            </a:xfrm>
            <a:prstGeom prst="rect">
              <a:avLst/>
            </a:prstGeom>
            <a:solidFill>
              <a:srgbClr val="2A5972"/>
            </a:solidFill>
            <a:ln w="9525">
              <a:noFill/>
              <a:miter lim="800000"/>
              <a:headEnd/>
              <a:tailEnd/>
            </a:ln>
            <a:effectLst/>
          </p:spPr>
          <p:txBody>
            <a:bodyPr wrap="none" anchor="ctr"/>
            <a:lstStyle/>
            <a:p>
              <a:pPr>
                <a:defRPr/>
              </a:pPr>
              <a:endParaRPr lang="en-AU">
                <a:latin typeface="Times New Roman" charset="0"/>
              </a:endParaRPr>
            </a:p>
          </p:txBody>
        </p:sp>
        <p:sp>
          <p:nvSpPr>
            <p:cNvPr id="18" name="Rectangle 11"/>
            <p:cNvSpPr>
              <a:spLocks noChangeArrowheads="1"/>
            </p:cNvSpPr>
            <p:nvPr/>
          </p:nvSpPr>
          <p:spPr bwMode="auto">
            <a:xfrm flipV="1">
              <a:off x="5136" y="3865"/>
              <a:ext cx="624" cy="455"/>
            </a:xfrm>
            <a:prstGeom prst="rect">
              <a:avLst/>
            </a:prstGeom>
            <a:solidFill>
              <a:srgbClr val="ECD68B"/>
            </a:solidFill>
            <a:ln w="9525">
              <a:noFill/>
              <a:miter lim="800000"/>
              <a:headEnd/>
              <a:tailEnd/>
            </a:ln>
            <a:effectLst/>
          </p:spPr>
          <p:txBody>
            <a:bodyPr wrap="none" anchor="ctr"/>
            <a:lstStyle/>
            <a:p>
              <a:pPr>
                <a:defRPr/>
              </a:pPr>
              <a:endParaRPr lang="en-AU">
                <a:latin typeface="Times New Roman" charset="0"/>
              </a:endParaRPr>
            </a:p>
          </p:txBody>
        </p:sp>
        <p:pic>
          <p:nvPicPr>
            <p:cNvPr id="19" name="Picture 8"/>
            <p:cNvPicPr>
              <a:picLocks noChangeAspect="1" noChangeArrowheads="1"/>
            </p:cNvPicPr>
            <p:nvPr/>
          </p:nvPicPr>
          <p:blipFill>
            <a:blip r:embed="rId9" cstate="print"/>
            <a:stretch>
              <a:fillRect/>
            </a:stretch>
          </p:blipFill>
          <p:spPr bwMode="auto">
            <a:xfrm>
              <a:off x="3552" y="3865"/>
              <a:ext cx="637" cy="455"/>
            </a:xfrm>
            <a:prstGeom prst="rect">
              <a:avLst/>
            </a:prstGeom>
            <a:noFill/>
            <a:ln w="9525">
              <a:noFill/>
              <a:miter lim="800000"/>
              <a:headEnd/>
              <a:tailEnd/>
            </a:ln>
          </p:spPr>
        </p:pic>
        <p:pic>
          <p:nvPicPr>
            <p:cNvPr id="20" name="Picture 4"/>
            <p:cNvPicPr>
              <a:picLocks noChangeAspect="1" noChangeArrowheads="1"/>
            </p:cNvPicPr>
            <p:nvPr/>
          </p:nvPicPr>
          <p:blipFill>
            <a:blip r:embed="rId10" cstate="print"/>
            <a:stretch>
              <a:fillRect/>
            </a:stretch>
          </p:blipFill>
          <p:spPr bwMode="auto">
            <a:xfrm>
              <a:off x="4800" y="3865"/>
              <a:ext cx="637" cy="455"/>
            </a:xfrm>
            <a:prstGeom prst="rect">
              <a:avLst/>
            </a:prstGeom>
            <a:noFill/>
            <a:ln w="9525">
              <a:noFill/>
              <a:miter lim="800000"/>
              <a:headEnd/>
              <a:tailEnd/>
            </a:ln>
          </p:spPr>
        </p:pic>
        <p:pic>
          <p:nvPicPr>
            <p:cNvPr id="21" name="Picture 10"/>
            <p:cNvPicPr>
              <a:picLocks noChangeAspect="1" noChangeArrowheads="1"/>
            </p:cNvPicPr>
            <p:nvPr/>
          </p:nvPicPr>
          <p:blipFill>
            <a:blip r:embed="rId11" cstate="print"/>
            <a:stretch>
              <a:fillRect/>
            </a:stretch>
          </p:blipFill>
          <p:spPr bwMode="auto">
            <a:xfrm>
              <a:off x="4176" y="3865"/>
              <a:ext cx="637" cy="455"/>
            </a:xfrm>
            <a:prstGeom prst="rect">
              <a:avLst/>
            </a:prstGeom>
            <a:noFill/>
            <a:ln w="9525">
              <a:noFill/>
              <a:miter lim="800000"/>
              <a:headEnd/>
              <a:tailEnd/>
            </a:ln>
          </p:spPr>
        </p:pic>
      </p:grpSp>
      <p:sp>
        <p:nvSpPr>
          <p:cNvPr id="2" name="Title Placeholder 1"/>
          <p:cNvSpPr>
            <a:spLocks noGrp="1"/>
          </p:cNvSpPr>
          <p:nvPr>
            <p:ph type="title"/>
          </p:nvPr>
        </p:nvSpPr>
        <p:spPr>
          <a:xfrm>
            <a:off x="457200" y="321453"/>
            <a:ext cx="4829180" cy="535785"/>
          </a:xfrm>
          <a:prstGeom prst="rect">
            <a:avLst/>
          </a:prstGeom>
        </p:spPr>
        <p:txBody>
          <a:bodyPr vert="horz" lIns="91440" tIns="45720" rIns="91440" bIns="4572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endParaRPr lang="en-AU" dirty="0"/>
          </a:p>
        </p:txBody>
      </p:sp>
      <p:pic>
        <p:nvPicPr>
          <p:cNvPr id="22" name="Picture 21" descr="Logo copy.jpg"/>
          <p:cNvPicPr>
            <a:picLocks noChangeAspect="1"/>
          </p:cNvPicPr>
          <p:nvPr/>
        </p:nvPicPr>
        <p:blipFill>
          <a:blip r:embed="rId12" cstate="print"/>
          <a:stretch>
            <a:fillRect/>
          </a:stretch>
        </p:blipFill>
        <p:spPr>
          <a:xfrm>
            <a:off x="5500694" y="178440"/>
            <a:ext cx="2997693" cy="73902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8" r:id="rId4"/>
    <p:sldLayoutId id="2147483653" r:id="rId5"/>
    <p:sldLayoutId id="2147483654" r:id="rId6"/>
    <p:sldLayoutId id="2147483664" r:id="rId7"/>
  </p:sldLayoutIdLst>
  <p:transition/>
  <p:txStyles>
    <p:titleStyle>
      <a:lvl1pPr algn="l" defTabSz="914400" rtl="0" eaLnBrk="1" latinLnBrk="0" hangingPunct="1">
        <a:spcBef>
          <a:spcPct val="0"/>
        </a:spcBef>
        <a:buNone/>
        <a:defRPr sz="28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Font typeface="Arial" pitchFamily="34" charset="0"/>
        <a:buNone/>
        <a:defRPr sz="2400" b="1" kern="1200">
          <a:solidFill>
            <a:srgbClr val="2A5972"/>
          </a:solidFill>
          <a:latin typeface="Verdana" pitchFamily="34" charset="0"/>
          <a:ea typeface="+mn-ea"/>
          <a:cs typeface="+mn-cs"/>
        </a:defRPr>
      </a:lvl1pPr>
      <a:lvl2pPr marL="742950" indent="-285750" algn="l" defTabSz="914400" rtl="0" eaLnBrk="1" latinLnBrk="0" hangingPunct="1">
        <a:spcBef>
          <a:spcPct val="20000"/>
        </a:spcBef>
        <a:buFont typeface="Arial" pitchFamily="34" charset="0"/>
        <a:buNone/>
        <a:defRPr sz="2000" kern="1200">
          <a:solidFill>
            <a:schemeClr val="tx1"/>
          </a:solidFill>
          <a:latin typeface="Verdana"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12"/>
          <p:cNvSpPr>
            <a:spLocks noChangeArrowheads="1"/>
          </p:cNvSpPr>
          <p:nvPr/>
        </p:nvSpPr>
        <p:spPr bwMode="auto">
          <a:xfrm>
            <a:off x="0" y="0"/>
            <a:ext cx="9144000" cy="1028700"/>
          </a:xfrm>
          <a:prstGeom prst="rect">
            <a:avLst/>
          </a:prstGeom>
          <a:solidFill>
            <a:srgbClr val="2A5972"/>
          </a:solidFill>
          <a:ln w="9525">
            <a:noFill/>
            <a:miter lim="800000"/>
            <a:headEnd/>
            <a:tailEnd/>
          </a:ln>
          <a:effectLst/>
        </p:spPr>
        <p:txBody>
          <a:bodyPr wrap="none" anchor="ctr"/>
          <a:lstStyle/>
          <a:p>
            <a:pPr>
              <a:defRPr/>
            </a:pPr>
            <a:endParaRPr lang="en-AU">
              <a:latin typeface="Times New Roman" charset="0"/>
            </a:endParaRPr>
          </a:p>
        </p:txBody>
      </p:sp>
      <p:sp>
        <p:nvSpPr>
          <p:cNvPr id="13" name="Title Placeholder 1"/>
          <p:cNvSpPr>
            <a:spLocks noGrp="1"/>
          </p:cNvSpPr>
          <p:nvPr>
            <p:ph type="title"/>
          </p:nvPr>
        </p:nvSpPr>
        <p:spPr>
          <a:xfrm>
            <a:off x="457200" y="375031"/>
            <a:ext cx="4829180" cy="482207"/>
          </a:xfrm>
          <a:prstGeom prst="rect">
            <a:avLst/>
          </a:prstGeom>
        </p:spPr>
        <p:txBody>
          <a:bodyPr vert="horz" lIns="91440" tIns="45720" rIns="91440" bIns="45720" rtlCol="0" anchor="ctr">
            <a:noAutofit/>
          </a:bodyPr>
          <a:lstStyle/>
          <a:p>
            <a:r>
              <a:rPr lang="en-US" dirty="0" smtClean="0"/>
              <a:t>Click to edit Master title style</a:t>
            </a:r>
            <a:endParaRPr lang="en-AU" dirty="0"/>
          </a:p>
        </p:txBody>
      </p:sp>
      <p:pic>
        <p:nvPicPr>
          <p:cNvPr id="15" name="Picture 14" descr="Logo copy.jpg"/>
          <p:cNvPicPr>
            <a:picLocks noChangeAspect="1"/>
          </p:cNvPicPr>
          <p:nvPr/>
        </p:nvPicPr>
        <p:blipFill>
          <a:blip r:embed="rId9" cstate="print"/>
          <a:stretch>
            <a:fillRect/>
          </a:stretch>
        </p:blipFill>
        <p:spPr>
          <a:xfrm>
            <a:off x="5500694" y="178440"/>
            <a:ext cx="2997693" cy="739029"/>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 id="2147483660" r:id="rId2"/>
    <p:sldLayoutId id="2147483667" r:id="rId3"/>
    <p:sldLayoutId id="2147483662" r:id="rId4"/>
    <p:sldLayoutId id="2147483666" r:id="rId5"/>
    <p:sldLayoutId id="2147483663" r:id="rId6"/>
    <p:sldLayoutId id="2147483670" r:id="rId7"/>
  </p:sldLayoutIdLst>
  <p:transition/>
  <p:txStyles>
    <p:titleStyle>
      <a:lvl1pPr algn="l" defTabSz="914400" rtl="0" eaLnBrk="1" latinLnBrk="0" hangingPunct="1">
        <a:spcBef>
          <a:spcPct val="0"/>
        </a:spcBef>
        <a:buNone/>
        <a:defRPr sz="28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31.gif"/><Relationship Id="rId4" Type="http://schemas.openxmlformats.org/officeDocument/2006/relationships/image" Target="../media/image30.gif"/></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43.jpeg"/><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emf"/><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7.emf"/><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hyperlink" Target="http://www.reefplan.qld.gov.au/" TargetMode="External"/><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139702"/>
            <a:ext cx="8676456" cy="803678"/>
          </a:xfrm>
        </p:spPr>
        <p:txBody>
          <a:bodyPr/>
          <a:lstStyle/>
          <a:p>
            <a:pPr algn="ctr"/>
            <a:r>
              <a:rPr lang="en-AU" sz="3200" b="0" dirty="0" smtClean="0">
                <a:latin typeface="Arial" pitchFamily="34" charset="0"/>
                <a:cs typeface="Arial" pitchFamily="34" charset="0"/>
              </a:rPr>
              <a:t/>
            </a:r>
            <a:br>
              <a:rPr lang="en-AU" sz="3200" b="0" dirty="0" smtClean="0">
                <a:latin typeface="Arial" pitchFamily="34" charset="0"/>
                <a:cs typeface="Arial" pitchFamily="34" charset="0"/>
              </a:rPr>
            </a:br>
            <a:r>
              <a:rPr lang="en-AU" sz="3000" b="0" dirty="0" smtClean="0">
                <a:latin typeface="Arial" pitchFamily="34" charset="0"/>
                <a:cs typeface="Arial" pitchFamily="34" charset="0"/>
              </a:rPr>
              <a:t>Assessing the effectiveness of water quality management of the GBR: The Reef Rescue Marine Monitoring Program</a:t>
            </a:r>
            <a:endParaRPr lang="en-AU" sz="3000" b="0" dirty="0">
              <a:latin typeface="Arial" pitchFamily="34" charset="0"/>
              <a:cs typeface="Arial" pitchFamily="34" charset="0"/>
            </a:endParaRPr>
          </a:p>
        </p:txBody>
      </p:sp>
      <p:pic>
        <p:nvPicPr>
          <p:cNvPr id="18" name="Picture 25" descr="wq1c"/>
          <p:cNvPicPr>
            <a:picLocks noChangeAspect="1" noChangeArrowheads="1"/>
          </p:cNvPicPr>
          <p:nvPr/>
        </p:nvPicPr>
        <p:blipFill>
          <a:blip r:embed="rId2" cstate="print">
            <a:lum bright="6000"/>
          </a:blip>
          <a:srcRect/>
          <a:stretch>
            <a:fillRect/>
          </a:stretch>
        </p:blipFill>
        <p:spPr bwMode="auto">
          <a:xfrm>
            <a:off x="0" y="4081486"/>
            <a:ext cx="2022940" cy="1062014"/>
          </a:xfrm>
          <a:prstGeom prst="rect">
            <a:avLst/>
          </a:prstGeom>
          <a:noFill/>
          <a:ln w="9525">
            <a:solidFill>
              <a:schemeClr val="tx1"/>
            </a:solidFill>
            <a:miter lim="800000"/>
            <a:headEnd/>
            <a:tailEnd/>
          </a:ln>
        </p:spPr>
      </p:pic>
      <p:pic>
        <p:nvPicPr>
          <p:cNvPr id="20" name="Picture 26"/>
          <p:cNvPicPr>
            <a:picLocks noChangeAspect="1" noChangeArrowheads="1"/>
          </p:cNvPicPr>
          <p:nvPr/>
        </p:nvPicPr>
        <p:blipFill>
          <a:blip r:embed="rId3" cstate="print"/>
          <a:srcRect/>
          <a:stretch>
            <a:fillRect/>
          </a:stretch>
        </p:blipFill>
        <p:spPr bwMode="auto">
          <a:xfrm>
            <a:off x="1979712" y="4083918"/>
            <a:ext cx="1784060" cy="1059582"/>
          </a:xfrm>
          <a:prstGeom prst="rect">
            <a:avLst/>
          </a:prstGeom>
          <a:noFill/>
          <a:ln w="9525">
            <a:solidFill>
              <a:schemeClr val="tx1"/>
            </a:solidFill>
            <a:miter lim="800000"/>
            <a:headEnd/>
            <a:tailEnd/>
          </a:ln>
        </p:spPr>
      </p:pic>
      <p:pic>
        <p:nvPicPr>
          <p:cNvPr id="22" name="Picture 49" descr="C:\Documents and Settings\joellep\Desktop\ff\ff\passive sampler.jpg"/>
          <p:cNvPicPr>
            <a:picLocks noChangeAspect="1" noChangeArrowheads="1"/>
          </p:cNvPicPr>
          <p:nvPr/>
        </p:nvPicPr>
        <p:blipFill>
          <a:blip r:embed="rId4" cstate="print"/>
          <a:srcRect t="19508" b="15152"/>
          <a:stretch>
            <a:fillRect/>
          </a:stretch>
        </p:blipFill>
        <p:spPr bwMode="auto">
          <a:xfrm>
            <a:off x="3779912" y="4083918"/>
            <a:ext cx="1820752" cy="1059582"/>
          </a:xfrm>
          <a:prstGeom prst="rect">
            <a:avLst/>
          </a:prstGeom>
          <a:noFill/>
          <a:ln w="9525">
            <a:solidFill>
              <a:schemeClr val="tx1"/>
            </a:solidFill>
            <a:miter lim="800000"/>
            <a:headEnd/>
            <a:tailEnd/>
          </a:ln>
        </p:spPr>
      </p:pic>
      <p:pic>
        <p:nvPicPr>
          <p:cNvPr id="23" name="Picture 2" descr="O:\pauld\family islands.jpg"/>
          <p:cNvPicPr>
            <a:picLocks noChangeAspect="1" noChangeArrowheads="1"/>
          </p:cNvPicPr>
          <p:nvPr/>
        </p:nvPicPr>
        <p:blipFill>
          <a:blip r:embed="rId5" cstate="print"/>
          <a:srcRect/>
          <a:stretch>
            <a:fillRect/>
          </a:stretch>
        </p:blipFill>
        <p:spPr bwMode="auto">
          <a:xfrm>
            <a:off x="5580114" y="4083919"/>
            <a:ext cx="1872207" cy="1059581"/>
          </a:xfrm>
          <a:prstGeom prst="rect">
            <a:avLst/>
          </a:prstGeom>
          <a:noFill/>
        </p:spPr>
      </p:pic>
      <p:pic>
        <p:nvPicPr>
          <p:cNvPr id="24" name="Picture 5" descr="IMG_0079"/>
          <p:cNvPicPr>
            <a:picLocks noChangeAspect="1" noChangeArrowheads="1"/>
          </p:cNvPicPr>
          <p:nvPr/>
        </p:nvPicPr>
        <p:blipFill>
          <a:blip r:embed="rId6" cstate="print"/>
          <a:srcRect/>
          <a:stretch>
            <a:fillRect/>
          </a:stretch>
        </p:blipFill>
        <p:spPr bwMode="auto">
          <a:xfrm>
            <a:off x="7452320" y="4083918"/>
            <a:ext cx="1691680" cy="1059582"/>
          </a:xfrm>
          <a:prstGeom prst="rect">
            <a:avLst/>
          </a:prstGeom>
          <a:noFill/>
        </p:spPr>
      </p:pic>
      <p:pic>
        <p:nvPicPr>
          <p:cNvPr id="25" name="Picture 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3455368" cy="2045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26" name="TextBox 25"/>
          <p:cNvSpPr txBox="1"/>
          <p:nvPr/>
        </p:nvSpPr>
        <p:spPr>
          <a:xfrm>
            <a:off x="4355976" y="3456097"/>
            <a:ext cx="4392488" cy="446276"/>
          </a:xfrm>
          <a:prstGeom prst="rect">
            <a:avLst/>
          </a:prstGeom>
          <a:noFill/>
        </p:spPr>
        <p:txBody>
          <a:bodyPr wrap="square" rtlCol="0">
            <a:spAutoFit/>
          </a:bodyPr>
          <a:lstStyle/>
          <a:p>
            <a:r>
              <a:rPr lang="en-AU" sz="2300" dirty="0" smtClean="0">
                <a:solidFill>
                  <a:schemeClr val="bg1"/>
                </a:solidFill>
                <a:latin typeface="Arial" pitchFamily="34" charset="0"/>
                <a:cs typeface="Arial" pitchFamily="34" charset="0"/>
              </a:rPr>
              <a:t>Katherine Martin (GBRMPA)</a:t>
            </a:r>
            <a:endParaRPr lang="en-AU" sz="2300" dirty="0">
              <a:solidFill>
                <a:schemeClr val="bg1"/>
              </a:solidFill>
              <a:latin typeface="Arial" pitchFamily="34" charset="0"/>
              <a:cs typeface="Arial" pitchFamily="34" charset="0"/>
            </a:endParaRPr>
          </a:p>
        </p:txBody>
      </p:sp>
      <p:pic>
        <p:nvPicPr>
          <p:cNvPr id="29" name="Picture 6" descr="P:\Coral Bleaching\GBR Bleaching 2002\Images\Best selection\Bleached Sinularia with diver in bg.jpg"/>
          <p:cNvPicPr>
            <a:picLocks noChangeAspect="1" noChangeArrowheads="1"/>
          </p:cNvPicPr>
          <p:nvPr/>
        </p:nvPicPr>
        <p:blipFill>
          <a:blip r:embed="rId8" cstate="print"/>
          <a:srcRect/>
          <a:stretch>
            <a:fillRect/>
          </a:stretch>
        </p:blipFill>
        <p:spPr bwMode="auto">
          <a:xfrm>
            <a:off x="3419872" y="-20538"/>
            <a:ext cx="1944216" cy="1130982"/>
          </a:xfrm>
          <a:prstGeom prst="rect">
            <a:avLst/>
          </a:prstGeom>
          <a:noFill/>
        </p:spPr>
      </p:pic>
      <p:pic>
        <p:nvPicPr>
          <p:cNvPr id="28" name="Picture 3"/>
          <p:cNvPicPr>
            <a:picLocks noChangeAspect="1" noChangeArrowheads="1"/>
          </p:cNvPicPr>
          <p:nvPr/>
        </p:nvPicPr>
        <p:blipFill>
          <a:blip r:embed="rId9" cstate="print"/>
          <a:srcRect/>
          <a:stretch>
            <a:fillRect/>
          </a:stretch>
        </p:blipFill>
        <p:spPr bwMode="auto">
          <a:xfrm>
            <a:off x="3419872" y="1073083"/>
            <a:ext cx="1944216" cy="958607"/>
          </a:xfrm>
          <a:prstGeom prst="rect">
            <a:avLst/>
          </a:prstGeom>
          <a:noFill/>
          <a:ln w="19050">
            <a:solidFill>
              <a:srgbClr val="000000"/>
            </a:solidFill>
            <a:miter lim="800000"/>
            <a:headEnd/>
            <a:tailEnd/>
          </a:ln>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Rectangle 2"/>
          <p:cNvSpPr>
            <a:spLocks noChangeArrowheads="1"/>
          </p:cNvSpPr>
          <p:nvPr/>
        </p:nvSpPr>
        <p:spPr bwMode="auto">
          <a:xfrm>
            <a:off x="6172200" y="4433236"/>
            <a:ext cx="2819400" cy="618631"/>
          </a:xfrm>
          <a:prstGeom prst="rect">
            <a:avLst/>
          </a:prstGeom>
          <a:noFill/>
          <a:ln w="9525">
            <a:noFill/>
            <a:miter lim="800000"/>
            <a:headEnd/>
            <a:tailEnd/>
          </a:ln>
          <a:effectLst/>
        </p:spPr>
        <p:txBody>
          <a:bodyPr>
            <a:spAutoFit/>
          </a:bodyPr>
          <a:lstStyle/>
          <a:p>
            <a:pPr algn="ctr" eaLnBrk="1" hangingPunct="1">
              <a:lnSpc>
                <a:spcPct val="85000"/>
              </a:lnSpc>
              <a:spcBef>
                <a:spcPct val="20000"/>
              </a:spcBef>
              <a:buSzPct val="50000"/>
            </a:pPr>
            <a:r>
              <a:rPr lang="en-AU" b="1" dirty="0">
                <a:latin typeface="Arial" pitchFamily="34" charset="0"/>
                <a:cs typeface="Arial" pitchFamily="34" charset="0"/>
              </a:rPr>
              <a:t>Released 2003</a:t>
            </a:r>
          </a:p>
          <a:p>
            <a:pPr algn="ctr" eaLnBrk="1" hangingPunct="1">
              <a:lnSpc>
                <a:spcPct val="85000"/>
              </a:lnSpc>
              <a:spcBef>
                <a:spcPct val="20000"/>
              </a:spcBef>
              <a:buSzPct val="50000"/>
            </a:pPr>
            <a:r>
              <a:rPr lang="en-AU" b="1" dirty="0" smtClean="0">
                <a:latin typeface="Arial" pitchFamily="34" charset="0"/>
                <a:cs typeface="Arial" pitchFamily="34" charset="0"/>
              </a:rPr>
              <a:t>Updated </a:t>
            </a:r>
            <a:r>
              <a:rPr lang="en-AU" b="1" dirty="0">
                <a:latin typeface="Arial" pitchFamily="34" charset="0"/>
                <a:cs typeface="Arial" pitchFamily="34" charset="0"/>
              </a:rPr>
              <a:t>2009 </a:t>
            </a:r>
          </a:p>
        </p:txBody>
      </p:sp>
      <p:pic>
        <p:nvPicPr>
          <p:cNvPr id="704515" name="Picture 3"/>
          <p:cNvPicPr>
            <a:picLocks noChangeAspect="1" noChangeArrowheads="1"/>
          </p:cNvPicPr>
          <p:nvPr/>
        </p:nvPicPr>
        <p:blipFill>
          <a:blip r:embed="rId2" cstate="print"/>
          <a:srcRect/>
          <a:stretch>
            <a:fillRect/>
          </a:stretch>
        </p:blipFill>
        <p:spPr bwMode="auto">
          <a:xfrm>
            <a:off x="6228184" y="1113588"/>
            <a:ext cx="2592288" cy="3216718"/>
          </a:xfrm>
          <a:prstGeom prst="rect">
            <a:avLst/>
          </a:prstGeom>
          <a:noFill/>
          <a:ln w="9525">
            <a:solidFill>
              <a:schemeClr val="tx1"/>
            </a:solidFill>
            <a:miter lim="800000"/>
            <a:headEnd/>
            <a:tailEnd/>
          </a:ln>
          <a:effectLst/>
        </p:spPr>
      </p:pic>
      <p:sp>
        <p:nvSpPr>
          <p:cNvPr id="704516" name="Rectangle 4"/>
          <p:cNvSpPr>
            <a:spLocks noGrp="1" noChangeArrowheads="1"/>
          </p:cNvSpPr>
          <p:nvPr>
            <p:ph type="title"/>
          </p:nvPr>
        </p:nvSpPr>
        <p:spPr>
          <a:xfrm>
            <a:off x="251520" y="289343"/>
            <a:ext cx="5328592" cy="482207"/>
          </a:xfrm>
        </p:spPr>
        <p:txBody>
          <a:bodyPr/>
          <a:lstStyle/>
          <a:p>
            <a:r>
              <a:rPr lang="en-AU" sz="2300" dirty="0">
                <a:latin typeface="Arial" pitchFamily="34" charset="0"/>
                <a:cs typeface="Arial" pitchFamily="34" charset="0"/>
              </a:rPr>
              <a:t>Great Barrier Reef </a:t>
            </a:r>
            <a:r>
              <a:rPr lang="en-AU" sz="2300" dirty="0" smtClean="0">
                <a:latin typeface="Arial" pitchFamily="34" charset="0"/>
                <a:cs typeface="Arial" pitchFamily="34" charset="0"/>
              </a:rPr>
              <a:t>Water </a:t>
            </a:r>
            <a:r>
              <a:rPr lang="en-AU" sz="2300" dirty="0">
                <a:latin typeface="Arial" pitchFamily="34" charset="0"/>
                <a:cs typeface="Arial" pitchFamily="34" charset="0"/>
              </a:rPr>
              <a:t>Quality Protection </a:t>
            </a:r>
            <a:r>
              <a:rPr lang="en-AU" sz="2300" dirty="0" smtClean="0">
                <a:latin typeface="Arial" pitchFamily="34" charset="0"/>
                <a:cs typeface="Arial" pitchFamily="34" charset="0"/>
              </a:rPr>
              <a:t>Plan (Reef Plan)</a:t>
            </a:r>
            <a:endParaRPr lang="en-US" sz="2300" dirty="0">
              <a:latin typeface="Arial" pitchFamily="34" charset="0"/>
              <a:cs typeface="Arial" pitchFamily="34" charset="0"/>
            </a:endParaRPr>
          </a:p>
        </p:txBody>
      </p:sp>
      <p:sp>
        <p:nvSpPr>
          <p:cNvPr id="6" name="TextBox 5"/>
          <p:cNvSpPr txBox="1"/>
          <p:nvPr/>
        </p:nvSpPr>
        <p:spPr>
          <a:xfrm>
            <a:off x="179512" y="987574"/>
            <a:ext cx="5688632" cy="4047262"/>
          </a:xfrm>
          <a:prstGeom prst="rect">
            <a:avLst/>
          </a:prstGeom>
          <a:noFill/>
        </p:spPr>
        <p:txBody>
          <a:bodyPr wrap="square" rtlCol="0">
            <a:spAutoFit/>
          </a:bodyPr>
          <a:lstStyle/>
          <a:p>
            <a:r>
              <a:rPr lang="en-AU" dirty="0" smtClean="0">
                <a:latin typeface="Arial" pitchFamily="34" charset="0"/>
                <a:cs typeface="Arial" pitchFamily="34" charset="0"/>
              </a:rPr>
              <a:t>Joint Australian and Queensland government initiative to improve land management practices</a:t>
            </a:r>
          </a:p>
          <a:p>
            <a:r>
              <a:rPr lang="en-AU" sz="2000" dirty="0" smtClean="0">
                <a:latin typeface="Arial" pitchFamily="34" charset="0"/>
                <a:cs typeface="Arial" pitchFamily="34" charset="0"/>
              </a:rPr>
              <a:t>	</a:t>
            </a:r>
          </a:p>
          <a:p>
            <a:endParaRPr lang="en-AU" sz="2000" dirty="0" smtClean="0">
              <a:latin typeface="Arial" pitchFamily="34" charset="0"/>
              <a:cs typeface="Arial" pitchFamily="34" charset="0"/>
            </a:endParaRPr>
          </a:p>
          <a:p>
            <a:endParaRPr lang="en-AU" sz="2000" dirty="0" smtClean="0">
              <a:latin typeface="Arial" pitchFamily="34" charset="0"/>
              <a:cs typeface="Arial" pitchFamily="34" charset="0"/>
            </a:endParaRPr>
          </a:p>
          <a:p>
            <a:endParaRPr lang="en-AU" sz="2000" dirty="0" smtClean="0">
              <a:latin typeface="Arial" pitchFamily="34" charset="0"/>
              <a:cs typeface="Arial" pitchFamily="34" charset="0"/>
            </a:endParaRPr>
          </a:p>
          <a:p>
            <a:pPr>
              <a:spcBef>
                <a:spcPts val="600"/>
              </a:spcBef>
            </a:pPr>
            <a:r>
              <a:rPr lang="en-AU" b="1" u="sng" dirty="0" smtClean="0">
                <a:latin typeface="Arial" pitchFamily="34" charset="0"/>
                <a:cs typeface="Arial" pitchFamily="34" charset="0"/>
              </a:rPr>
              <a:t>Goals:</a:t>
            </a:r>
          </a:p>
          <a:p>
            <a:pPr marL="457200" indent="-457200">
              <a:spcBef>
                <a:spcPts val="600"/>
              </a:spcBef>
              <a:buAutoNum type="arabicPeriod"/>
            </a:pPr>
            <a:r>
              <a:rPr lang="en-AU" dirty="0" smtClean="0">
                <a:latin typeface="Arial" pitchFamily="34" charset="0"/>
                <a:cs typeface="Arial" pitchFamily="34" charset="0"/>
              </a:rPr>
              <a:t>To halt and reverse the decline in water quality entering the Great Barrier Reef by 2013; and</a:t>
            </a:r>
          </a:p>
          <a:p>
            <a:pPr marL="457200" indent="-457200">
              <a:spcBef>
                <a:spcPts val="600"/>
              </a:spcBef>
              <a:buAutoNum type="arabicPeriod"/>
            </a:pPr>
            <a:r>
              <a:rPr lang="en-AU" dirty="0" smtClean="0">
                <a:latin typeface="Arial" pitchFamily="34" charset="0"/>
                <a:cs typeface="Arial" pitchFamily="34" charset="0"/>
              </a:rPr>
              <a:t>To ensure that by 2020 the quality of water entering the Reef from adjacent catchments has no detrimental impact on the health and </a:t>
            </a:r>
            <a:r>
              <a:rPr lang="en-US" dirty="0" smtClean="0">
                <a:latin typeface="Arial" pitchFamily="34" charset="0"/>
                <a:cs typeface="Arial" pitchFamily="34" charset="0"/>
              </a:rPr>
              <a:t>resilience of the Great Barrier Reef.</a:t>
            </a:r>
            <a:endParaRPr lang="en-AU" dirty="0">
              <a:latin typeface="Arial" pitchFamily="34" charset="0"/>
              <a:cs typeface="Arial" pitchFamily="34" charset="0"/>
            </a:endParaRPr>
          </a:p>
        </p:txBody>
      </p:sp>
      <p:pic>
        <p:nvPicPr>
          <p:cNvPr id="10" name="Picture 5" descr="Cattle p5 LSR Jan 99"/>
          <p:cNvPicPr>
            <a:picLocks noChangeAspect="1" noChangeArrowheads="1"/>
          </p:cNvPicPr>
          <p:nvPr/>
        </p:nvPicPr>
        <p:blipFill>
          <a:blip r:embed="rId3" cstate="screen">
            <a:lum bright="18000"/>
          </a:blip>
          <a:srcRect l="-459" r="1709"/>
          <a:stretch>
            <a:fillRect/>
          </a:stretch>
        </p:blipFill>
        <p:spPr bwMode="auto">
          <a:xfrm>
            <a:off x="539552" y="1707654"/>
            <a:ext cx="2088233" cy="1062526"/>
          </a:xfrm>
          <a:prstGeom prst="rect">
            <a:avLst/>
          </a:prstGeom>
          <a:noFill/>
          <a:ln w="9525">
            <a:solidFill>
              <a:schemeClr val="tx1"/>
            </a:solidFill>
            <a:miter lim="800000"/>
            <a:headEnd/>
            <a:tailEnd/>
          </a:ln>
        </p:spPr>
      </p:pic>
      <p:pic>
        <p:nvPicPr>
          <p:cNvPr id="11" name="Picture 10" descr="DSCN1594_lower Tully_cane_lowres"/>
          <p:cNvPicPr>
            <a:picLocks noChangeAspect="1" noChangeArrowheads="1"/>
          </p:cNvPicPr>
          <p:nvPr/>
        </p:nvPicPr>
        <p:blipFill>
          <a:blip r:embed="rId4" cstate="screen"/>
          <a:srcRect/>
          <a:stretch>
            <a:fillRect/>
          </a:stretch>
        </p:blipFill>
        <p:spPr bwMode="auto">
          <a:xfrm>
            <a:off x="2956610" y="1707654"/>
            <a:ext cx="2047438" cy="1051313"/>
          </a:xfrm>
          <a:prstGeom prst="rect">
            <a:avLst/>
          </a:prstGeom>
          <a:noFill/>
          <a:ln w="9525">
            <a:solidFill>
              <a:schemeClr val="tx1"/>
            </a:solid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045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45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45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148064" y="1059582"/>
            <a:ext cx="3312368" cy="2646878"/>
          </a:xfrm>
          <a:prstGeom prst="rect">
            <a:avLst/>
          </a:prstGeom>
          <a:noFill/>
        </p:spPr>
        <p:txBody>
          <a:bodyPr wrap="square" rtlCol="0">
            <a:spAutoFit/>
          </a:bodyPr>
          <a:lstStyle/>
          <a:p>
            <a:pPr algn="ctr"/>
            <a:r>
              <a:rPr lang="en-AU" sz="2300" b="1" dirty="0" smtClean="0">
                <a:latin typeface="Arial" pitchFamily="34" charset="0"/>
                <a:cs typeface="Arial" pitchFamily="34" charset="0"/>
              </a:rPr>
              <a:t>Reef Rescue Marine Monitoring Program</a:t>
            </a:r>
          </a:p>
          <a:p>
            <a:pPr marL="342900" indent="-342900">
              <a:spcBef>
                <a:spcPts val="1800"/>
              </a:spcBef>
              <a:buFont typeface="Arial" pitchFamily="34" charset="0"/>
              <a:buChar char="•"/>
            </a:pPr>
            <a:r>
              <a:rPr lang="en-AU" dirty="0" smtClean="0">
                <a:latin typeface="Arial" pitchFamily="34" charset="0"/>
                <a:cs typeface="Arial" pitchFamily="34" charset="0"/>
              </a:rPr>
              <a:t>Inshore water quality	</a:t>
            </a:r>
            <a:endParaRPr lang="en-AU" sz="1000" dirty="0" smtClean="0">
              <a:latin typeface="Arial" pitchFamily="34" charset="0"/>
              <a:cs typeface="Arial" pitchFamily="34" charset="0"/>
            </a:endParaRPr>
          </a:p>
          <a:p>
            <a:pPr marL="342900" indent="-342900">
              <a:spcBef>
                <a:spcPts val="600"/>
              </a:spcBef>
              <a:buFont typeface="Arial" pitchFamily="34" charset="0"/>
              <a:buChar char="•"/>
            </a:pPr>
            <a:r>
              <a:rPr lang="en-AU" dirty="0" smtClean="0">
                <a:latin typeface="Arial" pitchFamily="34" charset="0"/>
                <a:cs typeface="Arial" pitchFamily="34" charset="0"/>
              </a:rPr>
              <a:t>Flood plume dynamics</a:t>
            </a:r>
          </a:p>
          <a:p>
            <a:pPr marL="342900" indent="-342900">
              <a:spcBef>
                <a:spcPts val="600"/>
              </a:spcBef>
              <a:buFont typeface="Arial" pitchFamily="34" charset="0"/>
              <a:buChar char="•"/>
            </a:pPr>
            <a:r>
              <a:rPr lang="en-AU" dirty="0" smtClean="0">
                <a:latin typeface="Arial" pitchFamily="34" charset="0"/>
                <a:cs typeface="Arial" pitchFamily="34" charset="0"/>
              </a:rPr>
              <a:t>Seagrass meadows</a:t>
            </a:r>
          </a:p>
          <a:p>
            <a:pPr marL="342900" indent="-342900">
              <a:spcBef>
                <a:spcPts val="600"/>
              </a:spcBef>
              <a:buFont typeface="Arial" pitchFamily="34" charset="0"/>
              <a:buChar char="•"/>
            </a:pPr>
            <a:r>
              <a:rPr lang="en-AU" dirty="0" smtClean="0">
                <a:latin typeface="Arial" pitchFamily="34" charset="0"/>
                <a:cs typeface="Arial" pitchFamily="34" charset="0"/>
              </a:rPr>
              <a:t>Inshore coral reefs</a:t>
            </a:r>
          </a:p>
          <a:p>
            <a:pPr marL="342900" indent="-342900">
              <a:buFont typeface="Arial" pitchFamily="34" charset="0"/>
              <a:buChar char="•"/>
            </a:pPr>
            <a:endParaRPr lang="en-AU" dirty="0" smtClean="0">
              <a:latin typeface="Arial" pitchFamily="34" charset="0"/>
              <a:cs typeface="Arial" pitchFamily="34" charset="0"/>
            </a:endParaRPr>
          </a:p>
        </p:txBody>
      </p:sp>
      <p:sp>
        <p:nvSpPr>
          <p:cNvPr id="7" name="TextBox 6"/>
          <p:cNvSpPr txBox="1"/>
          <p:nvPr/>
        </p:nvSpPr>
        <p:spPr>
          <a:xfrm>
            <a:off x="5148064" y="3579862"/>
            <a:ext cx="3960440" cy="646331"/>
          </a:xfrm>
          <a:prstGeom prst="rect">
            <a:avLst/>
          </a:prstGeom>
          <a:noFill/>
        </p:spPr>
        <p:txBody>
          <a:bodyPr wrap="square" rtlCol="0">
            <a:spAutoFit/>
          </a:bodyPr>
          <a:lstStyle/>
          <a:p>
            <a:r>
              <a:rPr lang="en-AU" dirty="0" smtClean="0">
                <a:latin typeface="Arial" pitchFamily="34" charset="0"/>
                <a:cs typeface="Arial" pitchFamily="34" charset="0"/>
              </a:rPr>
              <a:t>Assess long-term improvements in water quality and ecosystem health </a:t>
            </a:r>
          </a:p>
        </p:txBody>
      </p:sp>
      <p:sp>
        <p:nvSpPr>
          <p:cNvPr id="9" name="TextBox 8"/>
          <p:cNvSpPr txBox="1"/>
          <p:nvPr/>
        </p:nvSpPr>
        <p:spPr>
          <a:xfrm>
            <a:off x="5364088" y="4240708"/>
            <a:ext cx="3456384" cy="923330"/>
          </a:xfrm>
          <a:prstGeom prst="rect">
            <a:avLst/>
          </a:prstGeom>
          <a:noFill/>
        </p:spPr>
        <p:txBody>
          <a:bodyPr wrap="square" rtlCol="0">
            <a:spAutoFit/>
          </a:bodyPr>
          <a:lstStyle/>
          <a:p>
            <a:r>
              <a:rPr lang="en-AU" b="1" dirty="0" smtClean="0">
                <a:latin typeface="Arial" pitchFamily="34" charset="0"/>
                <a:cs typeface="Arial" pitchFamily="34" charset="0"/>
                <a:sym typeface="Wingdings" pitchFamily="2" charset="2"/>
              </a:rPr>
              <a:t></a:t>
            </a:r>
            <a:r>
              <a:rPr lang="en-AU" b="1" dirty="0" smtClean="0">
                <a:latin typeface="Arial" pitchFamily="34" charset="0"/>
                <a:cs typeface="Arial" pitchFamily="34" charset="0"/>
              </a:rPr>
              <a:t> Management effectiveness of Reef Plan and Reef Rescue</a:t>
            </a:r>
          </a:p>
          <a:p>
            <a:endParaRPr lang="en-AU" dirty="0"/>
          </a:p>
        </p:txBody>
      </p:sp>
      <p:pic>
        <p:nvPicPr>
          <p:cNvPr id="3074" name="Picture 2"/>
          <p:cNvPicPr>
            <a:picLocks noChangeAspect="1" noChangeArrowheads="1"/>
          </p:cNvPicPr>
          <p:nvPr/>
        </p:nvPicPr>
        <p:blipFill>
          <a:blip r:embed="rId3" cstate="print"/>
          <a:srcRect/>
          <a:stretch>
            <a:fillRect/>
          </a:stretch>
        </p:blipFill>
        <p:spPr bwMode="auto">
          <a:xfrm>
            <a:off x="0" y="-239926"/>
            <a:ext cx="4847123" cy="5383426"/>
          </a:xfrm>
          <a:prstGeom prst="rect">
            <a:avLst/>
          </a:prstGeom>
          <a:noFill/>
          <a:ln w="9525">
            <a:noFill/>
            <a:miter lim="800000"/>
            <a:headEnd/>
            <a:tailEnd/>
          </a:ln>
        </p:spPr>
      </p:pic>
      <p:pic>
        <p:nvPicPr>
          <p:cNvPr id="8" name="Picture 3"/>
          <p:cNvPicPr>
            <a:picLocks noChangeAspect="1" noChangeArrowheads="1"/>
          </p:cNvPicPr>
          <p:nvPr/>
        </p:nvPicPr>
        <p:blipFill>
          <a:blip r:embed="rId4" cstate="print"/>
          <a:srcRect/>
          <a:stretch>
            <a:fillRect/>
          </a:stretch>
        </p:blipFill>
        <p:spPr bwMode="auto">
          <a:xfrm>
            <a:off x="0" y="-308570"/>
            <a:ext cx="4828977" cy="5452070"/>
          </a:xfrm>
          <a:prstGeom prst="rect">
            <a:avLst/>
          </a:prstGeom>
          <a:noFill/>
          <a:ln w="9525">
            <a:noFill/>
            <a:miter lim="800000"/>
            <a:headEnd/>
            <a:tailEnd/>
          </a:ln>
        </p:spPr>
      </p:pic>
      <p:pic>
        <p:nvPicPr>
          <p:cNvPr id="10" name="Picture 2"/>
          <p:cNvPicPr>
            <a:picLocks noChangeAspect="1" noChangeArrowheads="1"/>
          </p:cNvPicPr>
          <p:nvPr/>
        </p:nvPicPr>
        <p:blipFill>
          <a:blip r:embed="rId5" cstate="print"/>
          <a:srcRect/>
          <a:stretch>
            <a:fillRect/>
          </a:stretch>
        </p:blipFill>
        <p:spPr bwMode="auto">
          <a:xfrm>
            <a:off x="-36512" y="-308570"/>
            <a:ext cx="4860032" cy="5452071"/>
          </a:xfrm>
          <a:prstGeom prst="rect">
            <a:avLst/>
          </a:prstGeom>
          <a:noFill/>
          <a:ln w="9525">
            <a:noFill/>
            <a:miter lim="800000"/>
            <a:headEnd/>
            <a:tailEnd/>
          </a:ln>
        </p:spPr>
      </p:pic>
      <p:pic>
        <p:nvPicPr>
          <p:cNvPr id="3075" name="Picture 3"/>
          <p:cNvPicPr>
            <a:picLocks noChangeAspect="1" noChangeArrowheads="1"/>
          </p:cNvPicPr>
          <p:nvPr/>
        </p:nvPicPr>
        <p:blipFill>
          <a:blip r:embed="rId6" cstate="print"/>
          <a:srcRect/>
          <a:stretch>
            <a:fillRect/>
          </a:stretch>
        </p:blipFill>
        <p:spPr bwMode="auto">
          <a:xfrm>
            <a:off x="-108520" y="-308570"/>
            <a:ext cx="4968552" cy="5452070"/>
          </a:xfrm>
          <a:prstGeom prst="rect">
            <a:avLst/>
          </a:prstGeom>
          <a:noFill/>
          <a:ln w="9525">
            <a:noFill/>
            <a:miter lim="800000"/>
            <a:headEnd/>
            <a:tailEnd/>
          </a:ln>
        </p:spPr>
      </p:pic>
      <p:pic>
        <p:nvPicPr>
          <p:cNvPr id="12" name="Picture 2"/>
          <p:cNvPicPr>
            <a:picLocks noChangeAspect="1" noChangeArrowheads="1"/>
          </p:cNvPicPr>
          <p:nvPr/>
        </p:nvPicPr>
        <p:blipFill>
          <a:blip r:embed="rId3" cstate="print"/>
          <a:srcRect/>
          <a:stretch>
            <a:fillRect/>
          </a:stretch>
        </p:blipFill>
        <p:spPr bwMode="auto">
          <a:xfrm>
            <a:off x="0" y="-236563"/>
            <a:ext cx="4860033" cy="53800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7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303498"/>
            <a:ext cx="4896544" cy="482207"/>
          </a:xfrm>
        </p:spPr>
        <p:txBody>
          <a:bodyPr/>
          <a:lstStyle/>
          <a:p>
            <a:r>
              <a:rPr lang="en-AU" sz="2300" dirty="0" smtClean="0">
                <a:latin typeface="Arial" pitchFamily="34" charset="0"/>
                <a:cs typeface="Arial" pitchFamily="34" charset="0"/>
              </a:rPr>
              <a:t>Adaptive management from the Paddock to the Reef</a:t>
            </a:r>
            <a:endParaRPr lang="en-AU" sz="2300" dirty="0">
              <a:latin typeface="Arial" pitchFamily="34" charset="0"/>
              <a:cs typeface="Arial" pitchFamily="34" charset="0"/>
            </a:endParaRPr>
          </a:p>
        </p:txBody>
      </p:sp>
      <p:pic>
        <p:nvPicPr>
          <p:cNvPr id="4" name="Picture 3" descr="P2R conceptual model.PNG"/>
          <p:cNvPicPr>
            <a:picLocks noChangeAspect="1"/>
          </p:cNvPicPr>
          <p:nvPr/>
        </p:nvPicPr>
        <p:blipFill>
          <a:blip r:embed="rId2" cstate="print"/>
          <a:stretch>
            <a:fillRect/>
          </a:stretch>
        </p:blipFill>
        <p:spPr>
          <a:xfrm>
            <a:off x="0" y="3651870"/>
            <a:ext cx="9144000" cy="2095843"/>
          </a:xfrm>
          <a:prstGeom prst="rect">
            <a:avLst/>
          </a:prstGeom>
        </p:spPr>
      </p:pic>
      <p:sp>
        <p:nvSpPr>
          <p:cNvPr id="6" name="Curved Right Arrow 5"/>
          <p:cNvSpPr/>
          <p:nvPr/>
        </p:nvSpPr>
        <p:spPr>
          <a:xfrm rot="5400000">
            <a:off x="4500850" y="484377"/>
            <a:ext cx="790371" cy="5544616"/>
          </a:xfrm>
          <a:prstGeom prst="curved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solidFill>
                <a:schemeClr val="tx1"/>
              </a:solidFill>
            </a:endParaRPr>
          </a:p>
        </p:txBody>
      </p:sp>
      <p:sp>
        <p:nvSpPr>
          <p:cNvPr id="7" name="Rectangle 6"/>
          <p:cNvSpPr/>
          <p:nvPr/>
        </p:nvSpPr>
        <p:spPr>
          <a:xfrm>
            <a:off x="6804248" y="3813888"/>
            <a:ext cx="2232248" cy="124213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539552" y="987574"/>
            <a:ext cx="8208912" cy="2369880"/>
          </a:xfrm>
          <a:prstGeom prst="rect">
            <a:avLst/>
          </a:prstGeom>
          <a:noFill/>
        </p:spPr>
        <p:txBody>
          <a:bodyPr wrap="square" rtlCol="0">
            <a:spAutoFit/>
          </a:bodyPr>
          <a:lstStyle/>
          <a:p>
            <a:r>
              <a:rPr lang="en-AU" dirty="0" smtClean="0">
                <a:latin typeface="Arial" pitchFamily="34" charset="0"/>
                <a:cs typeface="Arial" pitchFamily="34" charset="0"/>
              </a:rPr>
              <a:t>Integrated reporting products</a:t>
            </a:r>
          </a:p>
          <a:p>
            <a:pPr lvl="1">
              <a:spcBef>
                <a:spcPts val="600"/>
              </a:spcBef>
              <a:buFont typeface="Arial" pitchFamily="34" charset="0"/>
              <a:buChar char="•"/>
            </a:pPr>
            <a:r>
              <a:rPr lang="en-AU" dirty="0" smtClean="0">
                <a:latin typeface="Arial" pitchFamily="34" charset="0"/>
                <a:cs typeface="Arial" pitchFamily="34" charset="0"/>
              </a:rPr>
              <a:t> Metrics for status of water quality, seagrass and corals</a:t>
            </a:r>
          </a:p>
          <a:p>
            <a:pPr lvl="1">
              <a:buFont typeface="Arial" pitchFamily="34" charset="0"/>
              <a:buChar char="•"/>
            </a:pPr>
            <a:r>
              <a:rPr lang="en-AU" dirty="0" smtClean="0">
                <a:latin typeface="Arial" pitchFamily="34" charset="0"/>
                <a:cs typeface="Arial" pitchFamily="34" charset="0"/>
              </a:rPr>
              <a:t> Trends in status over time</a:t>
            </a:r>
          </a:p>
          <a:p>
            <a:pPr lvl="1">
              <a:spcBef>
                <a:spcPts val="600"/>
              </a:spcBef>
            </a:pPr>
            <a:r>
              <a:rPr lang="en-AU" dirty="0" smtClean="0">
                <a:latin typeface="Arial" pitchFamily="34" charset="0"/>
                <a:cs typeface="Arial" pitchFamily="34" charset="0"/>
              </a:rPr>
              <a:t>	</a:t>
            </a:r>
            <a:r>
              <a:rPr lang="en-AU" dirty="0" smtClean="0">
                <a:latin typeface="Arial" pitchFamily="34" charset="0"/>
                <a:cs typeface="Arial" pitchFamily="34" charset="0"/>
                <a:sym typeface="Wingdings" pitchFamily="2" charset="2"/>
              </a:rPr>
              <a:t> highlight areas of concern</a:t>
            </a:r>
          </a:p>
          <a:p>
            <a:pPr lvl="1">
              <a:spcBef>
                <a:spcPts val="300"/>
              </a:spcBef>
            </a:pPr>
            <a:r>
              <a:rPr lang="en-AU" dirty="0" smtClean="0">
                <a:latin typeface="Arial" pitchFamily="34" charset="0"/>
                <a:cs typeface="Arial" pitchFamily="34" charset="0"/>
                <a:sym typeface="Wingdings" pitchFamily="2" charset="2"/>
              </a:rPr>
              <a:t>	 target land management actions</a:t>
            </a:r>
          </a:p>
          <a:p>
            <a:pPr lvl="1">
              <a:spcBef>
                <a:spcPts val="300"/>
              </a:spcBef>
            </a:pPr>
            <a:r>
              <a:rPr lang="en-AU" dirty="0" smtClean="0">
                <a:latin typeface="Arial" pitchFamily="34" charset="0"/>
                <a:cs typeface="Arial" pitchFamily="34" charset="0"/>
                <a:sym typeface="Wingdings" pitchFamily="2" charset="2"/>
              </a:rPr>
              <a:t>	 revised targets</a:t>
            </a:r>
            <a:endParaRPr lang="en-AU" dirty="0" smtClean="0">
              <a:latin typeface="Arial" pitchFamily="34" charset="0"/>
              <a:cs typeface="Arial" pitchFamily="34" charset="0"/>
            </a:endParaRPr>
          </a:p>
          <a:p>
            <a:pPr lvl="1">
              <a:spcBef>
                <a:spcPts val="600"/>
              </a:spcBef>
              <a:buFont typeface="Arial" pitchFamily="34" charset="0"/>
              <a:buChar char="•"/>
            </a:pPr>
            <a:endParaRPr lang="en-AU" sz="2000" dirty="0">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par>
                                <p:cTn id="23" presetID="10" presetClass="entr" presetSubtype="0"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533400" y="4686300"/>
            <a:ext cx="8610600" cy="523220"/>
          </a:xfrm>
          <a:prstGeom prst="rect">
            <a:avLst/>
          </a:prstGeom>
          <a:noFill/>
          <a:ln w="9525">
            <a:noFill/>
            <a:miter lim="800000"/>
            <a:headEnd/>
            <a:tailEnd/>
          </a:ln>
        </p:spPr>
        <p:txBody>
          <a:bodyPr wrap="square">
            <a:spAutoFit/>
          </a:bodyPr>
          <a:lstStyle/>
          <a:p>
            <a:pPr marL="457200" indent="-457200">
              <a:spcBef>
                <a:spcPct val="50000"/>
              </a:spcBef>
              <a:buFont typeface="Calibri" pitchFamily="34" charset="0"/>
              <a:buAutoNum type="arabicPeriod"/>
            </a:pPr>
            <a:endParaRPr lang="en-AU" sz="2800" dirty="0">
              <a:solidFill>
                <a:srgbClr val="0070C0"/>
              </a:solidFill>
            </a:endParaRPr>
          </a:p>
        </p:txBody>
      </p:sp>
      <p:sp>
        <p:nvSpPr>
          <p:cNvPr id="5123" name="TextBox 5"/>
          <p:cNvSpPr txBox="1">
            <a:spLocks noChangeArrowheads="1"/>
          </p:cNvSpPr>
          <p:nvPr/>
        </p:nvSpPr>
        <p:spPr bwMode="auto">
          <a:xfrm>
            <a:off x="467545" y="357504"/>
            <a:ext cx="4822913" cy="446276"/>
          </a:xfrm>
          <a:prstGeom prst="rect">
            <a:avLst/>
          </a:prstGeom>
          <a:noFill/>
          <a:ln w="9525">
            <a:noFill/>
            <a:miter lim="800000"/>
            <a:headEnd/>
            <a:tailEnd/>
          </a:ln>
        </p:spPr>
        <p:txBody>
          <a:bodyPr wrap="square">
            <a:spAutoFit/>
          </a:bodyPr>
          <a:lstStyle/>
          <a:p>
            <a:r>
              <a:rPr lang="en-AU" sz="2300" b="1" dirty="0" smtClean="0">
                <a:solidFill>
                  <a:schemeClr val="bg1"/>
                </a:solidFill>
                <a:latin typeface="Arial" pitchFamily="34" charset="0"/>
                <a:cs typeface="Arial" pitchFamily="34" charset="0"/>
              </a:rPr>
              <a:t>Cumulative impact of flooding</a:t>
            </a:r>
          </a:p>
        </p:txBody>
      </p:sp>
      <p:sp>
        <p:nvSpPr>
          <p:cNvPr id="9" name="Rectangle 8"/>
          <p:cNvSpPr/>
          <p:nvPr/>
        </p:nvSpPr>
        <p:spPr>
          <a:xfrm>
            <a:off x="0" y="4299943"/>
            <a:ext cx="8817428" cy="723275"/>
          </a:xfrm>
          <a:prstGeom prst="rect">
            <a:avLst/>
          </a:prstGeom>
        </p:spPr>
        <p:txBody>
          <a:bodyPr wrap="square">
            <a:spAutoFit/>
          </a:bodyPr>
          <a:lstStyle/>
          <a:p>
            <a:pPr marL="914400" lvl="1" indent="-457200">
              <a:spcBef>
                <a:spcPts val="0"/>
              </a:spcBef>
              <a:spcAft>
                <a:spcPts val="600"/>
              </a:spcAft>
              <a:buFont typeface="Arial" pitchFamily="34" charset="0"/>
              <a:buChar char="•"/>
            </a:pPr>
            <a:r>
              <a:rPr lang="en-US" dirty="0" smtClean="0">
                <a:latin typeface="Arial" pitchFamily="34" charset="0"/>
                <a:cs typeface="Arial" pitchFamily="34" charset="0"/>
              </a:rPr>
              <a:t>La Nina and Pacific Decadal Oscillation </a:t>
            </a:r>
          </a:p>
          <a:p>
            <a:pPr marL="914400" lvl="1" indent="-457200">
              <a:spcBef>
                <a:spcPts val="0"/>
              </a:spcBef>
              <a:spcAft>
                <a:spcPts val="600"/>
              </a:spcAft>
            </a:pPr>
            <a:r>
              <a:rPr lang="en-US" dirty="0" smtClean="0">
                <a:latin typeface="Arial" pitchFamily="34" charset="0"/>
                <a:cs typeface="Arial" pitchFamily="34" charset="0"/>
                <a:sym typeface="Wingdings" pitchFamily="2" charset="2"/>
              </a:rPr>
              <a:t>	</a:t>
            </a:r>
            <a:r>
              <a:rPr lang="en-AU" b="1" dirty="0" smtClean="0">
                <a:latin typeface="Arial" pitchFamily="34" charset="0"/>
                <a:cs typeface="Arial" pitchFamily="34" charset="0"/>
                <a:sym typeface="Wingdings" pitchFamily="2" charset="2"/>
              </a:rPr>
              <a:t>  A very wet time for the GBR!</a:t>
            </a:r>
            <a:endParaRPr lang="en-US" dirty="0" smtClean="0">
              <a:latin typeface="Arial" pitchFamily="34" charset="0"/>
              <a:cs typeface="Arial" pitchFamily="34" charset="0"/>
            </a:endParaRPr>
          </a:p>
        </p:txBody>
      </p:sp>
      <p:pic>
        <p:nvPicPr>
          <p:cNvPr id="1026" name="Picture 2"/>
          <p:cNvPicPr>
            <a:picLocks noChangeAspect="1" noChangeArrowheads="1"/>
          </p:cNvPicPr>
          <p:nvPr/>
        </p:nvPicPr>
        <p:blipFill>
          <a:blip r:embed="rId3" cstate="print"/>
          <a:srcRect r="33149" b="9204"/>
          <a:stretch>
            <a:fillRect/>
          </a:stretch>
        </p:blipFill>
        <p:spPr bwMode="auto">
          <a:xfrm>
            <a:off x="651232" y="1131428"/>
            <a:ext cx="7841536" cy="3114508"/>
          </a:xfrm>
          <a:prstGeom prst="rect">
            <a:avLst/>
          </a:prstGeom>
          <a:noFill/>
          <a:ln w="9525">
            <a:noFill/>
            <a:miter lim="800000"/>
            <a:headEnd/>
            <a:tailEnd/>
          </a:ln>
          <a:effectLst/>
        </p:spPr>
      </p:pic>
      <p:sp>
        <p:nvSpPr>
          <p:cNvPr id="7" name="Rectangular Callout 6"/>
          <p:cNvSpPr/>
          <p:nvPr/>
        </p:nvSpPr>
        <p:spPr>
          <a:xfrm flipH="1">
            <a:off x="4743400" y="1545636"/>
            <a:ext cx="1772816" cy="594827"/>
          </a:xfrm>
          <a:prstGeom prst="wedgeRectCallout">
            <a:avLst>
              <a:gd name="adj1" fmla="val -137818"/>
              <a:gd name="adj2" fmla="val 162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Arial" pitchFamily="34" charset="0"/>
                <a:cs typeface="Arial" pitchFamily="34" charset="0"/>
              </a:rPr>
              <a:t>~same as record flood in 1994</a:t>
            </a:r>
            <a:endParaRPr lang="en-GB" sz="1600" dirty="0">
              <a:solidFill>
                <a:schemeClr val="bg1"/>
              </a:solidFill>
              <a:latin typeface="Arial" pitchFamily="34" charset="0"/>
              <a:cs typeface="Arial" pitchFamily="34" charset="0"/>
            </a:endParaRPr>
          </a:p>
        </p:txBody>
      </p:sp>
      <p:sp>
        <p:nvSpPr>
          <p:cNvPr id="8" name="Rectangular Callout 7"/>
          <p:cNvSpPr/>
          <p:nvPr/>
        </p:nvSpPr>
        <p:spPr>
          <a:xfrm flipH="1">
            <a:off x="5076055" y="2031690"/>
            <a:ext cx="1884581" cy="475862"/>
          </a:xfrm>
          <a:prstGeom prst="wedgeRectCallout">
            <a:avLst>
              <a:gd name="adj1" fmla="val -109197"/>
              <a:gd name="adj2" fmla="val 1534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bg1"/>
                </a:solidFill>
                <a:latin typeface="Arial" pitchFamily="34" charset="0"/>
                <a:cs typeface="Arial" pitchFamily="34" charset="0"/>
              </a:rPr>
              <a:t>3</a:t>
            </a:r>
            <a:r>
              <a:rPr lang="en-US" sz="1600" baseline="30000" dirty="0" smtClean="0">
                <a:solidFill>
                  <a:schemeClr val="bg1"/>
                </a:solidFill>
                <a:latin typeface="Arial" pitchFamily="34" charset="0"/>
                <a:cs typeface="Arial" pitchFamily="34" charset="0"/>
              </a:rPr>
              <a:t>rd</a:t>
            </a:r>
            <a:r>
              <a:rPr lang="en-US" sz="1600" dirty="0" smtClean="0">
                <a:solidFill>
                  <a:schemeClr val="bg1"/>
                </a:solidFill>
                <a:latin typeface="Arial" pitchFamily="34" charset="0"/>
                <a:cs typeface="Arial" pitchFamily="34" charset="0"/>
              </a:rPr>
              <a:t> biggest flood (after 1974 ,1991)</a:t>
            </a:r>
            <a:endParaRPr lang="en-GB" sz="1600" dirty="0">
              <a:solidFill>
                <a:schemeClr val="bg1"/>
              </a:solidFill>
              <a:latin typeface="Arial" pitchFamily="34" charset="0"/>
              <a:cs typeface="Arial" pitchFamily="34" charset="0"/>
            </a:endParaRPr>
          </a:p>
        </p:txBody>
      </p:sp>
      <p:sp>
        <p:nvSpPr>
          <p:cNvPr id="10" name="Rectangular Callout 9"/>
          <p:cNvSpPr/>
          <p:nvPr/>
        </p:nvSpPr>
        <p:spPr>
          <a:xfrm>
            <a:off x="6324127" y="2409732"/>
            <a:ext cx="1416225" cy="461865"/>
          </a:xfrm>
          <a:prstGeom prst="wedgeRectCallout">
            <a:avLst>
              <a:gd name="adj1" fmla="val 71060"/>
              <a:gd name="adj2" fmla="val 1073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bg1"/>
                </a:solidFill>
                <a:latin typeface="Arial" pitchFamily="34" charset="0"/>
                <a:cs typeface="Arial" pitchFamily="34" charset="0"/>
              </a:rPr>
              <a:t>biggest flood on record</a:t>
            </a:r>
            <a:endParaRPr lang="en-GB" sz="1600" dirty="0">
              <a:solidFill>
                <a:schemeClr val="bg1"/>
              </a:solidFill>
              <a:latin typeface="Arial" pitchFamily="34" charset="0"/>
              <a:cs typeface="Arial" pitchFamily="34" charset="0"/>
            </a:endParaRPr>
          </a:p>
        </p:txBody>
      </p:sp>
      <p:sp>
        <p:nvSpPr>
          <p:cNvPr id="12" name="Rectangular Callout 11"/>
          <p:cNvSpPr/>
          <p:nvPr/>
        </p:nvSpPr>
        <p:spPr>
          <a:xfrm flipH="1">
            <a:off x="5244280" y="2787775"/>
            <a:ext cx="2064024" cy="496856"/>
          </a:xfrm>
          <a:prstGeom prst="wedgeRectCallout">
            <a:avLst>
              <a:gd name="adj1" fmla="val -84864"/>
              <a:gd name="adj2" fmla="val 595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bg1"/>
                </a:solidFill>
                <a:latin typeface="Arial" pitchFamily="34" charset="0"/>
                <a:cs typeface="Arial" pitchFamily="34" charset="0"/>
              </a:rPr>
              <a:t>3</a:t>
            </a:r>
            <a:r>
              <a:rPr lang="en-US" sz="1600" baseline="30000" dirty="0" smtClean="0">
                <a:solidFill>
                  <a:schemeClr val="bg1"/>
                </a:solidFill>
                <a:latin typeface="Arial" pitchFamily="34" charset="0"/>
                <a:cs typeface="Arial" pitchFamily="34" charset="0"/>
              </a:rPr>
              <a:t>rd</a:t>
            </a:r>
            <a:r>
              <a:rPr lang="en-US" sz="1600" dirty="0" smtClean="0">
                <a:solidFill>
                  <a:schemeClr val="bg1"/>
                </a:solidFill>
                <a:latin typeface="Arial" pitchFamily="34" charset="0"/>
                <a:cs typeface="Arial" pitchFamily="34" charset="0"/>
              </a:rPr>
              <a:t> biggest flood (after 1991, 1974)</a:t>
            </a:r>
            <a:endParaRPr lang="en-GB" sz="1600" dirty="0">
              <a:solidFill>
                <a:schemeClr val="bg1"/>
              </a:solidFill>
              <a:latin typeface="Arial" pitchFamily="34" charset="0"/>
              <a:cs typeface="Arial" pitchFamily="34" charset="0"/>
            </a:endParaRPr>
          </a:p>
        </p:txBody>
      </p:sp>
      <p:sp>
        <p:nvSpPr>
          <p:cNvPr id="11" name="Rectangular Callout 10"/>
          <p:cNvSpPr/>
          <p:nvPr/>
        </p:nvSpPr>
        <p:spPr>
          <a:xfrm>
            <a:off x="5747386" y="3298017"/>
            <a:ext cx="1416902" cy="461865"/>
          </a:xfrm>
          <a:prstGeom prst="wedgeRectCallout">
            <a:avLst>
              <a:gd name="adj1" fmla="val 110140"/>
              <a:gd name="adj2" fmla="val 3919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bg1"/>
                </a:solidFill>
                <a:latin typeface="Arial" pitchFamily="34" charset="0"/>
                <a:cs typeface="Arial" pitchFamily="34" charset="0"/>
              </a:rPr>
              <a:t>biggest flood on record</a:t>
            </a:r>
            <a:endParaRPr lang="en-GB" sz="1600" dirty="0">
              <a:solidFill>
                <a:schemeClr val="bg1"/>
              </a:solidFill>
              <a:latin typeface="Arial" pitchFamily="34" charset="0"/>
              <a:cs typeface="Arial" pitchFamily="34" charset="0"/>
            </a:endParaRPr>
          </a:p>
        </p:txBody>
      </p:sp>
      <p:sp>
        <p:nvSpPr>
          <p:cNvPr id="13" name="TextBox 12"/>
          <p:cNvSpPr txBox="1"/>
          <p:nvPr/>
        </p:nvSpPr>
        <p:spPr>
          <a:xfrm>
            <a:off x="1782148" y="2139702"/>
            <a:ext cx="636713" cy="307777"/>
          </a:xfrm>
          <a:prstGeom prst="rect">
            <a:avLst/>
          </a:prstGeom>
          <a:noFill/>
        </p:spPr>
        <p:txBody>
          <a:bodyPr wrap="none" rtlCol="0">
            <a:spAutoFit/>
          </a:bodyPr>
          <a:lstStyle/>
          <a:p>
            <a:r>
              <a:rPr lang="en-US" sz="1400" dirty="0" smtClean="0"/>
              <a:t>1.5-</a:t>
            </a:r>
            <a:r>
              <a:rPr lang="en-US" sz="1400" dirty="0" err="1" smtClean="0"/>
              <a:t>2x</a:t>
            </a:r>
            <a:endParaRPr lang="en-GB" sz="1400" dirty="0"/>
          </a:p>
        </p:txBody>
      </p:sp>
      <p:sp>
        <p:nvSpPr>
          <p:cNvPr id="14" name="TextBox 13"/>
          <p:cNvSpPr txBox="1"/>
          <p:nvPr/>
        </p:nvSpPr>
        <p:spPr>
          <a:xfrm>
            <a:off x="1850571" y="1430655"/>
            <a:ext cx="500458" cy="307777"/>
          </a:xfrm>
          <a:prstGeom prst="rect">
            <a:avLst/>
          </a:prstGeom>
          <a:noFill/>
        </p:spPr>
        <p:txBody>
          <a:bodyPr wrap="none" rtlCol="0">
            <a:spAutoFit/>
          </a:bodyPr>
          <a:lstStyle/>
          <a:p>
            <a:r>
              <a:rPr lang="en-US" sz="1400" dirty="0" smtClean="0"/>
              <a:t>2-3x</a:t>
            </a:r>
            <a:endParaRPr lang="en-GB" sz="1400" dirty="0"/>
          </a:p>
        </p:txBody>
      </p:sp>
      <p:sp>
        <p:nvSpPr>
          <p:cNvPr id="15" name="TextBox 14"/>
          <p:cNvSpPr txBox="1"/>
          <p:nvPr/>
        </p:nvSpPr>
        <p:spPr>
          <a:xfrm>
            <a:off x="1853681" y="2643758"/>
            <a:ext cx="444352" cy="307777"/>
          </a:xfrm>
          <a:prstGeom prst="rect">
            <a:avLst/>
          </a:prstGeom>
          <a:noFill/>
        </p:spPr>
        <p:txBody>
          <a:bodyPr wrap="none" rtlCol="0">
            <a:spAutoFit/>
          </a:bodyPr>
          <a:lstStyle/>
          <a:p>
            <a:r>
              <a:rPr lang="en-US" sz="1400" dirty="0" smtClean="0"/>
              <a:t>&gt;</a:t>
            </a:r>
            <a:r>
              <a:rPr lang="en-US" sz="1400" dirty="0" err="1" smtClean="0"/>
              <a:t>3x</a:t>
            </a:r>
            <a:endParaRPr lang="en-GB" sz="1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2"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49486"/>
            <a:ext cx="8229600" cy="3394472"/>
          </a:xfrm>
        </p:spPr>
        <p:txBody>
          <a:bodyPr/>
          <a:lstStyle/>
          <a:p>
            <a:pPr>
              <a:buNone/>
            </a:pPr>
            <a:r>
              <a:rPr lang="en-AU" dirty="0" smtClean="0"/>
              <a:t>	 		</a:t>
            </a:r>
            <a:r>
              <a:rPr lang="en-AU" sz="2300" dirty="0" smtClean="0">
                <a:latin typeface="Arial" pitchFamily="34" charset="0"/>
                <a:cs typeface="Arial" pitchFamily="34" charset="0"/>
              </a:rPr>
              <a:t>Acute vs. Chronic impacts</a:t>
            </a:r>
          </a:p>
          <a:p>
            <a:pPr>
              <a:buNone/>
            </a:pPr>
            <a:endParaRPr lang="en-US" dirty="0"/>
          </a:p>
        </p:txBody>
      </p:sp>
      <p:sp>
        <p:nvSpPr>
          <p:cNvPr id="4" name="Rectangle 3"/>
          <p:cNvSpPr/>
          <p:nvPr/>
        </p:nvSpPr>
        <p:spPr>
          <a:xfrm>
            <a:off x="3635896" y="1329025"/>
            <a:ext cx="4536504" cy="4555093"/>
          </a:xfrm>
          <a:prstGeom prst="rect">
            <a:avLst/>
          </a:prstGeom>
        </p:spPr>
        <p:txBody>
          <a:bodyPr wrap="square">
            <a:spAutoFit/>
          </a:bodyPr>
          <a:lstStyle/>
          <a:p>
            <a:pPr>
              <a:defRPr/>
            </a:pPr>
            <a:endParaRPr lang="en-AU" b="1" dirty="0" smtClean="0"/>
          </a:p>
          <a:p>
            <a:pPr>
              <a:defRPr/>
            </a:pPr>
            <a:r>
              <a:rPr lang="en-AU" b="1" dirty="0" smtClean="0">
                <a:latin typeface="Arial" pitchFamily="34" charset="0"/>
                <a:cs typeface="Arial" pitchFamily="34" charset="0"/>
              </a:rPr>
              <a:t>FLOOD WATERS</a:t>
            </a:r>
          </a:p>
          <a:p>
            <a:pPr>
              <a:defRPr/>
            </a:pPr>
            <a:endParaRPr lang="en-AU" sz="1500" i="1" dirty="0" smtClean="0">
              <a:latin typeface="Arial" pitchFamily="34" charset="0"/>
              <a:cs typeface="Arial" pitchFamily="34" charset="0"/>
            </a:endParaRPr>
          </a:p>
          <a:p>
            <a:pPr>
              <a:defRPr/>
            </a:pPr>
            <a:r>
              <a:rPr lang="en-AU" i="1" dirty="0" smtClean="0">
                <a:latin typeface="Arial" pitchFamily="34" charset="0"/>
                <a:cs typeface="Arial" pitchFamily="34" charset="0"/>
              </a:rPr>
              <a:t>Acute</a:t>
            </a:r>
            <a:r>
              <a:rPr lang="en-AU" dirty="0" smtClean="0">
                <a:latin typeface="Arial" pitchFamily="34" charset="0"/>
                <a:cs typeface="Arial" pitchFamily="34" charset="0"/>
              </a:rPr>
              <a:t> </a:t>
            </a:r>
            <a:endParaRPr lang="en-AU" dirty="0">
              <a:latin typeface="Arial" pitchFamily="34" charset="0"/>
              <a:cs typeface="Arial" pitchFamily="34" charset="0"/>
            </a:endParaRPr>
          </a:p>
          <a:p>
            <a:pPr lvl="1">
              <a:buFontTx/>
              <a:buChar char="-"/>
              <a:defRPr/>
            </a:pPr>
            <a:r>
              <a:rPr lang="en-AU" dirty="0" smtClean="0">
                <a:latin typeface="Arial" pitchFamily="34" charset="0"/>
                <a:cs typeface="Arial" pitchFamily="34" charset="0"/>
              </a:rPr>
              <a:t> large volume of low salinity water                             </a:t>
            </a:r>
          </a:p>
          <a:p>
            <a:pPr lvl="1">
              <a:defRPr/>
            </a:pPr>
            <a:r>
              <a:rPr lang="en-AU" dirty="0" smtClean="0">
                <a:latin typeface="Arial" pitchFamily="34" charset="0"/>
                <a:cs typeface="Arial" pitchFamily="34" charset="0"/>
              </a:rPr>
              <a:t>  (long-term average </a:t>
            </a:r>
            <a:r>
              <a:rPr lang="en-US" dirty="0" smtClean="0">
                <a:latin typeface="Arial" pitchFamily="34" charset="0"/>
                <a:cs typeface="Arial" pitchFamily="34" charset="0"/>
              </a:rPr>
              <a:t>~70 million ML)            </a:t>
            </a:r>
            <a:endParaRPr lang="en-AU" b="1" dirty="0" smtClean="0">
              <a:latin typeface="Arial" pitchFamily="34" charset="0"/>
              <a:cs typeface="Arial" pitchFamily="34" charset="0"/>
            </a:endParaRPr>
          </a:p>
          <a:p>
            <a:pPr lvl="1">
              <a:buFontTx/>
              <a:buChar char="-"/>
              <a:defRPr/>
            </a:pPr>
            <a:r>
              <a:rPr lang="en-AU" dirty="0">
                <a:latin typeface="Arial" pitchFamily="34" charset="0"/>
                <a:cs typeface="Arial" pitchFamily="34" charset="0"/>
              </a:rPr>
              <a:t> </a:t>
            </a:r>
            <a:r>
              <a:rPr lang="en-AU" dirty="0" smtClean="0">
                <a:latin typeface="Arial" pitchFamily="34" charset="0"/>
                <a:cs typeface="Arial" pitchFamily="34" charset="0"/>
              </a:rPr>
              <a:t>high concentrations of sediments, </a:t>
            </a:r>
          </a:p>
          <a:p>
            <a:pPr lvl="1">
              <a:defRPr/>
            </a:pPr>
            <a:r>
              <a:rPr lang="en-AU" dirty="0" smtClean="0">
                <a:latin typeface="Arial" pitchFamily="34" charset="0"/>
                <a:cs typeface="Arial" pitchFamily="34" charset="0"/>
              </a:rPr>
              <a:t>  nutrients, pesticides </a:t>
            </a:r>
          </a:p>
          <a:p>
            <a:pPr>
              <a:spcBef>
                <a:spcPts val="600"/>
              </a:spcBef>
              <a:defRPr/>
            </a:pPr>
            <a:r>
              <a:rPr lang="en-AU" i="1" dirty="0" smtClean="0">
                <a:latin typeface="Arial" pitchFamily="34" charset="0"/>
                <a:cs typeface="Arial" pitchFamily="34" charset="0"/>
              </a:rPr>
              <a:t>Chronic </a:t>
            </a:r>
            <a:endParaRPr lang="en-AU" i="1" dirty="0">
              <a:latin typeface="Arial" pitchFamily="34" charset="0"/>
              <a:cs typeface="Arial" pitchFamily="34" charset="0"/>
            </a:endParaRPr>
          </a:p>
          <a:p>
            <a:pPr lvl="1">
              <a:defRPr/>
            </a:pPr>
            <a:r>
              <a:rPr lang="en-AU" dirty="0" smtClean="0">
                <a:latin typeface="Arial" pitchFamily="34" charset="0"/>
                <a:cs typeface="Arial" pitchFamily="34" charset="0"/>
              </a:rPr>
              <a:t>- reduced light availability</a:t>
            </a:r>
            <a:endParaRPr lang="en-AU" dirty="0">
              <a:latin typeface="Arial" pitchFamily="34" charset="0"/>
              <a:cs typeface="Arial" pitchFamily="34" charset="0"/>
            </a:endParaRPr>
          </a:p>
          <a:p>
            <a:pPr lvl="1">
              <a:defRPr/>
            </a:pPr>
            <a:r>
              <a:rPr lang="en-AU" dirty="0" smtClean="0">
                <a:latin typeface="Arial" pitchFamily="34" charset="0"/>
                <a:cs typeface="Arial" pitchFamily="34" charset="0"/>
              </a:rPr>
              <a:t>- increased </a:t>
            </a:r>
            <a:r>
              <a:rPr lang="en-AU" dirty="0" err="1" smtClean="0">
                <a:latin typeface="Arial" pitchFamily="34" charset="0"/>
                <a:cs typeface="Arial" pitchFamily="34" charset="0"/>
              </a:rPr>
              <a:t>macroalgal</a:t>
            </a:r>
            <a:r>
              <a:rPr lang="en-AU" dirty="0" smtClean="0">
                <a:latin typeface="Arial" pitchFamily="34" charset="0"/>
                <a:cs typeface="Arial" pitchFamily="34" charset="0"/>
              </a:rPr>
              <a:t> growth</a:t>
            </a:r>
          </a:p>
          <a:p>
            <a:pPr lvl="1">
              <a:buFontTx/>
              <a:buChar char="-"/>
              <a:defRPr/>
            </a:pPr>
            <a:r>
              <a:rPr lang="en-AU" dirty="0" smtClean="0">
                <a:latin typeface="Arial" pitchFamily="34" charset="0"/>
                <a:cs typeface="Arial" pitchFamily="34" charset="0"/>
              </a:rPr>
              <a:t> increased productivity</a:t>
            </a:r>
          </a:p>
          <a:p>
            <a:pPr lvl="1">
              <a:buFontTx/>
              <a:buChar char="-"/>
              <a:defRPr/>
            </a:pPr>
            <a:r>
              <a:rPr lang="en-AU" dirty="0" smtClean="0">
                <a:latin typeface="Arial" pitchFamily="34" charset="0"/>
                <a:cs typeface="Arial" pitchFamily="34" charset="0"/>
              </a:rPr>
              <a:t> changes to food web (COTS)</a:t>
            </a:r>
          </a:p>
          <a:p>
            <a:pPr lvl="1">
              <a:defRPr/>
            </a:pPr>
            <a:endParaRPr lang="en-AU" dirty="0" smtClean="0"/>
          </a:p>
          <a:p>
            <a:pPr lvl="1">
              <a:defRPr/>
            </a:pPr>
            <a:endParaRPr lang="en-AU" dirty="0"/>
          </a:p>
          <a:p>
            <a:pPr lvl="1">
              <a:defRPr/>
            </a:pPr>
            <a:endParaRPr lang="en-AU" dirty="0"/>
          </a:p>
        </p:txBody>
      </p:sp>
      <p:sp>
        <p:nvSpPr>
          <p:cNvPr id="2" name="Title 1"/>
          <p:cNvSpPr>
            <a:spLocks noGrp="1"/>
          </p:cNvSpPr>
          <p:nvPr>
            <p:ph type="title"/>
          </p:nvPr>
        </p:nvSpPr>
        <p:spPr/>
        <p:txBody>
          <a:bodyPr>
            <a:noAutofit/>
          </a:bodyPr>
          <a:lstStyle/>
          <a:p>
            <a:pPr algn="ctr"/>
            <a:r>
              <a:rPr lang="en-AU" sz="2300" dirty="0" smtClean="0">
                <a:latin typeface="Arial" pitchFamily="34" charset="0"/>
                <a:cs typeface="Arial" pitchFamily="34" charset="0"/>
              </a:rPr>
              <a:t>Water quality as a key driver </a:t>
            </a:r>
            <a:br>
              <a:rPr lang="en-AU" sz="2300" dirty="0" smtClean="0">
                <a:latin typeface="Arial" pitchFamily="34" charset="0"/>
                <a:cs typeface="Arial" pitchFamily="34" charset="0"/>
              </a:rPr>
            </a:br>
            <a:r>
              <a:rPr lang="en-AU" sz="2300" dirty="0" smtClean="0">
                <a:latin typeface="Arial" pitchFamily="34" charset="0"/>
                <a:cs typeface="Arial" pitchFamily="34" charset="0"/>
              </a:rPr>
              <a:t>of change</a:t>
            </a:r>
          </a:p>
        </p:txBody>
      </p:sp>
      <p:pic>
        <p:nvPicPr>
          <p:cNvPr id="7" name="Picture 2" descr="A2007041040000"/>
          <p:cNvPicPr>
            <a:picLocks noChangeAspect="1" noChangeArrowheads="1"/>
          </p:cNvPicPr>
          <p:nvPr/>
        </p:nvPicPr>
        <p:blipFill>
          <a:blip r:embed="rId3" cstate="print"/>
          <a:srcRect/>
          <a:stretch>
            <a:fillRect/>
          </a:stretch>
        </p:blipFill>
        <p:spPr bwMode="auto">
          <a:xfrm>
            <a:off x="-1" y="1491630"/>
            <a:ext cx="3563889" cy="3739583"/>
          </a:xfrm>
          <a:prstGeom prst="rect">
            <a:avLst/>
          </a:prstGeom>
          <a:noFill/>
        </p:spPr>
      </p:pic>
      <p:pic>
        <p:nvPicPr>
          <p:cNvPr id="6" name="Picture 5" descr="Crown_of_Thorns-jonhanson.jpg"/>
          <p:cNvPicPr>
            <a:picLocks noChangeAspect="1"/>
          </p:cNvPicPr>
          <p:nvPr/>
        </p:nvPicPr>
        <p:blipFill>
          <a:blip r:embed="rId4" cstate="print"/>
          <a:stretch>
            <a:fillRect/>
          </a:stretch>
        </p:blipFill>
        <p:spPr>
          <a:xfrm>
            <a:off x="7703840" y="4356363"/>
            <a:ext cx="1440160" cy="787138"/>
          </a:xfrm>
          <a:prstGeom prst="rect">
            <a:avLst/>
          </a:prstGeom>
        </p:spPr>
      </p:pic>
      <p:pic>
        <p:nvPicPr>
          <p:cNvPr id="8" name="Picture 7" descr="0108_Macroalgae_dominated.jpg"/>
          <p:cNvPicPr>
            <a:picLocks noChangeAspect="1"/>
          </p:cNvPicPr>
          <p:nvPr/>
        </p:nvPicPr>
        <p:blipFill>
          <a:blip r:embed="rId5" cstate="print"/>
          <a:stretch>
            <a:fillRect/>
          </a:stretch>
        </p:blipFill>
        <p:spPr>
          <a:xfrm>
            <a:off x="7704856" y="3613045"/>
            <a:ext cx="1475656" cy="740903"/>
          </a:xfrm>
          <a:prstGeom prst="rect">
            <a:avLst/>
          </a:prstGeom>
        </p:spPr>
      </p:pic>
      <p:pic>
        <p:nvPicPr>
          <p:cNvPr id="10" name="Picture 9" descr="coral sed.jpg"/>
          <p:cNvPicPr>
            <a:picLocks noChangeAspect="1"/>
          </p:cNvPicPr>
          <p:nvPr/>
        </p:nvPicPr>
        <p:blipFill>
          <a:blip r:embed="rId6" cstate="print"/>
          <a:stretch>
            <a:fillRect/>
          </a:stretch>
        </p:blipFill>
        <p:spPr>
          <a:xfrm>
            <a:off x="7596336" y="1707655"/>
            <a:ext cx="1547664" cy="773102"/>
          </a:xfrm>
          <a:prstGeom prst="rect">
            <a:avLst/>
          </a:prstGeom>
        </p:spPr>
      </p:pic>
      <p:pic>
        <p:nvPicPr>
          <p:cNvPr id="9" name="Picture 8" descr="coral-bleaching.jpg"/>
          <p:cNvPicPr>
            <a:picLocks noChangeAspect="1"/>
          </p:cNvPicPr>
          <p:nvPr/>
        </p:nvPicPr>
        <p:blipFill>
          <a:blip r:embed="rId7" cstate="print"/>
          <a:stretch>
            <a:fillRect/>
          </a:stretch>
        </p:blipFill>
        <p:spPr>
          <a:xfrm>
            <a:off x="7596336" y="1005576"/>
            <a:ext cx="1547664" cy="75608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303498"/>
            <a:ext cx="5040560" cy="482207"/>
          </a:xfrm>
        </p:spPr>
        <p:txBody>
          <a:bodyPr/>
          <a:lstStyle/>
          <a:p>
            <a:pPr lvl="0">
              <a:defRPr/>
            </a:pPr>
            <a:r>
              <a:rPr lang="en-AU" sz="2300" dirty="0" smtClean="0">
                <a:latin typeface="Arial" pitchFamily="34" charset="0"/>
                <a:cs typeface="Arial" pitchFamily="34" charset="0"/>
              </a:rPr>
              <a:t>Link with EOC loads to estimate risk of exposure</a:t>
            </a:r>
            <a:endParaRPr lang="en-AU" sz="2300" dirty="0"/>
          </a:p>
        </p:txBody>
      </p:sp>
      <p:pic>
        <p:nvPicPr>
          <p:cNvPr id="4"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042834"/>
            <a:ext cx="3600400" cy="4175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3" y="1059583"/>
            <a:ext cx="3528393" cy="415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cstate="print"/>
          <a:srcRect r="15278"/>
          <a:stretch>
            <a:fillRect/>
          </a:stretch>
        </p:blipFill>
        <p:spPr bwMode="auto">
          <a:xfrm>
            <a:off x="-1836712" y="0"/>
            <a:ext cx="9146029" cy="5143500"/>
          </a:xfrm>
          <a:prstGeom prst="rect">
            <a:avLst/>
          </a:prstGeom>
          <a:noFill/>
          <a:ln w="9525">
            <a:noFill/>
            <a:miter lim="800000"/>
            <a:headEnd/>
            <a:tailEnd/>
          </a:ln>
        </p:spPr>
      </p:pic>
      <p:pic>
        <p:nvPicPr>
          <p:cNvPr id="3" name="Picture 2" descr="SHOC_plume.gif"/>
          <p:cNvPicPr>
            <a:picLocks noChangeAspect="1"/>
          </p:cNvPicPr>
          <p:nvPr/>
        </p:nvPicPr>
        <p:blipFill>
          <a:blip r:embed="rId4" cstate="print"/>
          <a:stretch>
            <a:fillRect/>
          </a:stretch>
        </p:blipFill>
        <p:spPr>
          <a:xfrm>
            <a:off x="3563889" y="56688"/>
            <a:ext cx="5474043" cy="1434943"/>
          </a:xfrm>
          <a:prstGeom prst="rect">
            <a:avLst/>
          </a:prstGeom>
        </p:spPr>
      </p:pic>
      <p:pic>
        <p:nvPicPr>
          <p:cNvPr id="4" name="Picture 3" descr="SHOC_Salt_2011Floods.gif"/>
          <p:cNvPicPr>
            <a:picLocks noChangeAspect="1"/>
          </p:cNvPicPr>
          <p:nvPr/>
        </p:nvPicPr>
        <p:blipFill>
          <a:blip r:embed="rId5" cstate="print"/>
          <a:stretch>
            <a:fillRect/>
          </a:stretch>
        </p:blipFill>
        <p:spPr>
          <a:xfrm>
            <a:off x="5472608" y="1525380"/>
            <a:ext cx="3563888" cy="3584652"/>
          </a:xfrm>
          <a:prstGeom prst="rect">
            <a:avLst/>
          </a:prstGeom>
        </p:spPr>
      </p:pic>
      <p:sp>
        <p:nvSpPr>
          <p:cNvPr id="5" name="Circular Arrow 4"/>
          <p:cNvSpPr/>
          <p:nvPr/>
        </p:nvSpPr>
        <p:spPr>
          <a:xfrm rot="19773686">
            <a:off x="2897446" y="1098694"/>
            <a:ext cx="1706635" cy="1786254"/>
          </a:xfrm>
          <a:prstGeom prst="circularArrow">
            <a:avLst>
              <a:gd name="adj1" fmla="val 9224"/>
              <a:gd name="adj2" fmla="val 951119"/>
              <a:gd name="adj3" fmla="val 16046984"/>
              <a:gd name="adj4" fmla="val 10800000"/>
              <a:gd name="adj5" fmla="val 11750"/>
            </a:avLst>
          </a:prstGeom>
          <a:solidFill>
            <a:schemeClr val="bg1">
              <a:lumMod val="65000"/>
              <a:alpha val="64000"/>
            </a:schemeClr>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6" name="Parallelogram 5"/>
          <p:cNvSpPr/>
          <p:nvPr/>
        </p:nvSpPr>
        <p:spPr>
          <a:xfrm rot="19893968">
            <a:off x="2791665" y="2361485"/>
            <a:ext cx="1026680" cy="257664"/>
          </a:xfrm>
          <a:prstGeom prst="parallelogram">
            <a:avLst>
              <a:gd name="adj" fmla="val 63306"/>
            </a:avLst>
          </a:prstGeom>
          <a:gradFill flip="none" rotWithShape="1">
            <a:gsLst>
              <a:gs pos="0">
                <a:schemeClr val="bg1">
                  <a:lumMod val="95000"/>
                  <a:alpha val="58000"/>
                </a:schemeClr>
              </a:gs>
              <a:gs pos="100000">
                <a:schemeClr val="dk1">
                  <a:tint val="37000"/>
                  <a:satMod val="300000"/>
                  <a:alpha val="1000"/>
                </a:schemeClr>
              </a:gs>
            </a:gsLst>
            <a:lin ang="5400000" scaled="1"/>
            <a:tileRect/>
          </a:gradFill>
          <a:ln>
            <a:gradFill flip="none" rotWithShape="1">
              <a:gsLst>
                <a:gs pos="0">
                  <a:schemeClr val="tx1"/>
                </a:gs>
                <a:gs pos="100000">
                  <a:schemeClr val="accent1">
                    <a:tint val="44500"/>
                    <a:satMod val="160000"/>
                    <a:alpha val="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86" name="Picture 6" descr="Picture 003"/>
          <p:cNvPicPr>
            <a:picLocks noChangeAspect="1" noChangeArrowheads="1"/>
          </p:cNvPicPr>
          <p:nvPr/>
        </p:nvPicPr>
        <p:blipFill>
          <a:blip r:embed="rId3" cstate="screen"/>
          <a:srcRect/>
          <a:stretch>
            <a:fillRect/>
          </a:stretch>
        </p:blipFill>
        <p:spPr bwMode="auto">
          <a:xfrm>
            <a:off x="4475990" y="51471"/>
            <a:ext cx="4704522" cy="2790310"/>
          </a:xfrm>
          <a:prstGeom prst="rect">
            <a:avLst/>
          </a:prstGeom>
          <a:noFill/>
        </p:spPr>
      </p:pic>
      <p:pic>
        <p:nvPicPr>
          <p:cNvPr id="583685" name="Picture 5" descr="Picture 028"/>
          <p:cNvPicPr>
            <a:picLocks noChangeAspect="1" noChangeArrowheads="1"/>
          </p:cNvPicPr>
          <p:nvPr/>
        </p:nvPicPr>
        <p:blipFill>
          <a:blip r:embed="rId4" cstate="screen"/>
          <a:srcRect/>
          <a:stretch>
            <a:fillRect/>
          </a:stretch>
        </p:blipFill>
        <p:spPr bwMode="auto">
          <a:xfrm>
            <a:off x="-36512" y="2841781"/>
            <a:ext cx="4392488" cy="2301720"/>
          </a:xfrm>
          <a:prstGeom prst="rect">
            <a:avLst/>
          </a:prstGeom>
          <a:noFill/>
        </p:spPr>
      </p:pic>
      <p:pic>
        <p:nvPicPr>
          <p:cNvPr id="583687" name="Picture 7" descr="Fitzroy_2m_250209_9"/>
          <p:cNvPicPr>
            <a:picLocks noChangeAspect="1" noChangeArrowheads="1"/>
          </p:cNvPicPr>
          <p:nvPr/>
        </p:nvPicPr>
        <p:blipFill>
          <a:blip r:embed="rId5" cstate="screen"/>
          <a:srcRect/>
          <a:stretch>
            <a:fillRect/>
          </a:stretch>
        </p:blipFill>
        <p:spPr bwMode="auto">
          <a:xfrm>
            <a:off x="4355976" y="2499742"/>
            <a:ext cx="4788024" cy="2687528"/>
          </a:xfrm>
          <a:prstGeom prst="rect">
            <a:avLst/>
          </a:prstGeom>
          <a:noFill/>
        </p:spPr>
      </p:pic>
      <p:sp>
        <p:nvSpPr>
          <p:cNvPr id="6" name="TextBox 5"/>
          <p:cNvSpPr txBox="1"/>
          <p:nvPr/>
        </p:nvSpPr>
        <p:spPr>
          <a:xfrm>
            <a:off x="179512" y="143221"/>
            <a:ext cx="4392488" cy="800219"/>
          </a:xfrm>
          <a:prstGeom prst="rect">
            <a:avLst/>
          </a:prstGeom>
          <a:noFill/>
        </p:spPr>
        <p:txBody>
          <a:bodyPr wrap="square" rtlCol="0">
            <a:spAutoFit/>
          </a:bodyPr>
          <a:lstStyle/>
          <a:p>
            <a:pPr algn="ctr"/>
            <a:r>
              <a:rPr lang="en-AU" sz="2300" b="1" dirty="0" smtClean="0">
                <a:solidFill>
                  <a:schemeClr val="bg1"/>
                </a:solidFill>
                <a:latin typeface="Arial" pitchFamily="34" charset="0"/>
                <a:cs typeface="Arial" pitchFamily="34" charset="0"/>
              </a:rPr>
              <a:t>Floods and </a:t>
            </a:r>
            <a:r>
              <a:rPr lang="en-AU" sz="2300" b="1" dirty="0" smtClean="0">
                <a:solidFill>
                  <a:schemeClr val="bg1"/>
                </a:solidFill>
                <a:latin typeface="Arial" pitchFamily="34" charset="0"/>
                <a:ea typeface="+mj-ea"/>
                <a:cs typeface="Arial" pitchFamily="34" charset="0"/>
              </a:rPr>
              <a:t>re-suspension drive the system</a:t>
            </a:r>
            <a:endParaRPr lang="en-US" sz="2300" b="1" dirty="0">
              <a:solidFill>
                <a:schemeClr val="bg1"/>
              </a:solidFill>
              <a:latin typeface="Arial" pitchFamily="34" charset="0"/>
              <a:cs typeface="Arial" pitchFamily="34" charset="0"/>
            </a:endParaRPr>
          </a:p>
        </p:txBody>
      </p:sp>
      <p:sp>
        <p:nvSpPr>
          <p:cNvPr id="7" name="Rectangle 6"/>
          <p:cNvSpPr/>
          <p:nvPr/>
        </p:nvSpPr>
        <p:spPr>
          <a:xfrm>
            <a:off x="395536" y="1609223"/>
            <a:ext cx="4572000" cy="369332"/>
          </a:xfrm>
          <a:prstGeom prst="rect">
            <a:avLst/>
          </a:prstGeom>
        </p:spPr>
        <p:txBody>
          <a:bodyPr>
            <a:spAutoFit/>
          </a:bodyPr>
          <a:lstStyle/>
          <a:p>
            <a:endParaRPr lang="en-US" b="1" dirty="0" smtClean="0"/>
          </a:p>
        </p:txBody>
      </p:sp>
      <p:pic>
        <p:nvPicPr>
          <p:cNvPr id="9" name="Picture 3" descr="MW plume at 920kb"/>
          <p:cNvPicPr>
            <a:picLocks noChangeAspect="1" noChangeArrowheads="1"/>
          </p:cNvPicPr>
          <p:nvPr/>
        </p:nvPicPr>
        <p:blipFill>
          <a:blip r:embed="rId6" cstate="screen"/>
          <a:srcRect r="12015" b="4692"/>
          <a:stretch>
            <a:fillRect/>
          </a:stretch>
        </p:blipFill>
        <p:spPr bwMode="auto">
          <a:xfrm>
            <a:off x="0" y="951570"/>
            <a:ext cx="4572000" cy="2268252"/>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368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583685"/>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5836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BR_Y_Nap_MIM_meanGTtrigger_20100501_20110430.tif"/>
          <p:cNvPicPr/>
          <p:nvPr/>
        </p:nvPicPr>
        <p:blipFill>
          <a:blip r:embed="rId2" cstate="print"/>
          <a:srcRect/>
          <a:stretch>
            <a:fillRect/>
          </a:stretch>
        </p:blipFill>
        <p:spPr bwMode="auto">
          <a:xfrm>
            <a:off x="-180528" y="-36004"/>
            <a:ext cx="5328592" cy="5272050"/>
          </a:xfrm>
          <a:prstGeom prst="rect">
            <a:avLst/>
          </a:prstGeom>
          <a:noFill/>
          <a:ln w="9525">
            <a:noFill/>
            <a:miter lim="800000"/>
            <a:headEnd/>
            <a:tailEnd/>
          </a:ln>
        </p:spPr>
      </p:pic>
      <p:sp>
        <p:nvSpPr>
          <p:cNvPr id="3" name="TextBox 2"/>
          <p:cNvSpPr txBox="1"/>
          <p:nvPr/>
        </p:nvSpPr>
        <p:spPr>
          <a:xfrm>
            <a:off x="5580112" y="2959373"/>
            <a:ext cx="3240360" cy="923330"/>
          </a:xfrm>
          <a:prstGeom prst="rect">
            <a:avLst/>
          </a:prstGeom>
          <a:noFill/>
        </p:spPr>
        <p:txBody>
          <a:bodyPr wrap="square" rtlCol="0">
            <a:spAutoFit/>
          </a:bodyPr>
          <a:lstStyle/>
          <a:p>
            <a:pPr>
              <a:buFont typeface="Arial" pitchFamily="34" charset="0"/>
              <a:buChar char="•"/>
            </a:pPr>
            <a:r>
              <a:rPr lang="en-AU" dirty="0" smtClean="0">
                <a:latin typeface="Arial" pitchFamily="34" charset="0"/>
                <a:cs typeface="Arial" pitchFamily="34" charset="0"/>
              </a:rPr>
              <a:t> Water Quality Guidelines exceeded for chlorophyll and suspended sediments</a:t>
            </a:r>
          </a:p>
        </p:txBody>
      </p:sp>
      <p:sp>
        <p:nvSpPr>
          <p:cNvPr id="4" name="TextBox 3"/>
          <p:cNvSpPr txBox="1"/>
          <p:nvPr/>
        </p:nvSpPr>
        <p:spPr>
          <a:xfrm>
            <a:off x="5580112" y="3838858"/>
            <a:ext cx="3563888" cy="677108"/>
          </a:xfrm>
          <a:prstGeom prst="rect">
            <a:avLst/>
          </a:prstGeom>
          <a:noFill/>
        </p:spPr>
        <p:txBody>
          <a:bodyPr wrap="square" rtlCol="0">
            <a:spAutoFit/>
          </a:bodyPr>
          <a:lstStyle/>
          <a:p>
            <a:pPr>
              <a:spcBef>
                <a:spcPts val="600"/>
              </a:spcBef>
              <a:buFont typeface="Arial" pitchFamily="34" charset="0"/>
              <a:buChar char="•"/>
            </a:pPr>
            <a:r>
              <a:rPr lang="en-AU" sz="2000" dirty="0" smtClean="0">
                <a:latin typeface="Arial" pitchFamily="34" charset="0"/>
                <a:cs typeface="Arial" pitchFamily="34" charset="0"/>
              </a:rPr>
              <a:t> </a:t>
            </a:r>
            <a:r>
              <a:rPr lang="en-AU" dirty="0" smtClean="0">
                <a:latin typeface="Arial" pitchFamily="34" charset="0"/>
                <a:cs typeface="Arial" pitchFamily="34" charset="0"/>
              </a:rPr>
              <a:t>General trend of increasing turbidity over the past decade</a:t>
            </a:r>
          </a:p>
        </p:txBody>
      </p:sp>
      <p:sp>
        <p:nvSpPr>
          <p:cNvPr id="5" name="TextBox 4"/>
          <p:cNvSpPr txBox="1"/>
          <p:nvPr/>
        </p:nvSpPr>
        <p:spPr>
          <a:xfrm>
            <a:off x="2051720" y="195486"/>
            <a:ext cx="3096344" cy="800219"/>
          </a:xfrm>
          <a:prstGeom prst="rect">
            <a:avLst/>
          </a:prstGeom>
          <a:noFill/>
        </p:spPr>
        <p:txBody>
          <a:bodyPr wrap="square" rtlCol="0">
            <a:spAutoFit/>
          </a:bodyPr>
          <a:lstStyle/>
          <a:p>
            <a:r>
              <a:rPr lang="en-AU" sz="2300" b="1" dirty="0" smtClean="0">
                <a:latin typeface="Arial" pitchFamily="34" charset="0"/>
                <a:cs typeface="Arial" pitchFamily="34" charset="0"/>
              </a:rPr>
              <a:t>Remote sensing of water quality</a:t>
            </a:r>
            <a:endParaRPr lang="en-AU" sz="2300" b="1" dirty="0">
              <a:latin typeface="Arial" pitchFamily="34" charset="0"/>
              <a:cs typeface="Arial" pitchFamily="34" charset="0"/>
            </a:endParaRPr>
          </a:p>
        </p:txBody>
      </p:sp>
      <p:grpSp>
        <p:nvGrpSpPr>
          <p:cNvPr id="11" name="Group 10"/>
          <p:cNvGrpSpPr/>
          <p:nvPr/>
        </p:nvGrpSpPr>
        <p:grpSpPr>
          <a:xfrm>
            <a:off x="3707904" y="994382"/>
            <a:ext cx="2304256" cy="1865400"/>
            <a:chOff x="0" y="1700014"/>
            <a:chExt cx="2637632" cy="2439194"/>
          </a:xfrm>
        </p:grpSpPr>
        <p:pic>
          <p:nvPicPr>
            <p:cNvPr id="12" name="Picture 3" descr="Earth"/>
            <p:cNvPicPr>
              <a:picLocks noChangeAspect="1" noChangeArrowheads="1"/>
            </p:cNvPicPr>
            <p:nvPr/>
          </p:nvPicPr>
          <p:blipFill>
            <a:blip r:embed="rId3" cstate="print">
              <a:clrChange>
                <a:clrFrom>
                  <a:srgbClr val="000000"/>
                </a:clrFrom>
                <a:clrTo>
                  <a:srgbClr val="000000">
                    <a:alpha val="0"/>
                  </a:srgbClr>
                </a:clrTo>
              </a:clrChange>
              <a:lum bright="30000"/>
            </a:blip>
            <a:srcRect l="21004" t="6946" r="20413" b="7378"/>
            <a:stretch>
              <a:fillRect/>
            </a:stretch>
          </p:blipFill>
          <p:spPr bwMode="auto">
            <a:xfrm>
              <a:off x="0" y="1770658"/>
              <a:ext cx="2362200" cy="2368550"/>
            </a:xfrm>
            <a:prstGeom prst="rect">
              <a:avLst/>
            </a:prstGeom>
            <a:noFill/>
            <a:ln w="9525">
              <a:noFill/>
              <a:miter lim="800000"/>
              <a:headEnd/>
              <a:tailEnd/>
            </a:ln>
          </p:spPr>
        </p:pic>
        <p:sp>
          <p:nvSpPr>
            <p:cNvPr id="13" name="Line 4"/>
            <p:cNvSpPr>
              <a:spLocks noChangeShapeType="1"/>
            </p:cNvSpPr>
            <p:nvPr/>
          </p:nvSpPr>
          <p:spPr bwMode="auto">
            <a:xfrm flipV="1">
              <a:off x="1371600" y="1934171"/>
              <a:ext cx="990600" cy="466725"/>
            </a:xfrm>
            <a:prstGeom prst="line">
              <a:avLst/>
            </a:prstGeom>
            <a:noFill/>
            <a:ln w="9525" cap="rnd">
              <a:solidFill>
                <a:schemeClr val="tx1"/>
              </a:solidFill>
              <a:prstDash val="sysDot"/>
              <a:round/>
              <a:headEnd/>
              <a:tailEnd/>
            </a:ln>
            <a:effectLst/>
          </p:spPr>
          <p:txBody>
            <a:bodyPr/>
            <a:lstStyle/>
            <a:p>
              <a:endParaRPr lang="en-AU"/>
            </a:p>
          </p:txBody>
        </p:sp>
        <p:sp>
          <p:nvSpPr>
            <p:cNvPr id="14" name="Line 5"/>
            <p:cNvSpPr>
              <a:spLocks noChangeShapeType="1"/>
            </p:cNvSpPr>
            <p:nvPr/>
          </p:nvSpPr>
          <p:spPr bwMode="auto">
            <a:xfrm flipV="1">
              <a:off x="1676400" y="2097683"/>
              <a:ext cx="762000" cy="741363"/>
            </a:xfrm>
            <a:prstGeom prst="line">
              <a:avLst/>
            </a:prstGeom>
            <a:noFill/>
            <a:ln w="9525" cap="rnd">
              <a:solidFill>
                <a:schemeClr val="tx1"/>
              </a:solidFill>
              <a:prstDash val="sysDot"/>
              <a:round/>
              <a:headEnd/>
              <a:tailEnd/>
            </a:ln>
            <a:effectLst/>
          </p:spPr>
          <p:txBody>
            <a:bodyPr/>
            <a:lstStyle/>
            <a:p>
              <a:endParaRPr lang="en-AU"/>
            </a:p>
          </p:txBody>
        </p:sp>
        <p:pic>
          <p:nvPicPr>
            <p:cNvPr id="15" name="Picture 6"/>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rot="3059809">
              <a:off x="2081213" y="1829395"/>
              <a:ext cx="685800" cy="427038"/>
            </a:xfrm>
            <a:prstGeom prst="rect">
              <a:avLst/>
            </a:prstGeom>
            <a:noFill/>
            <a:ln w="9525">
              <a:noFill/>
              <a:miter lim="800000"/>
              <a:headEnd/>
              <a:tailEnd/>
            </a:ln>
            <a:effectLst/>
          </p:spPr>
        </p:pic>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20508d_wt_MMPsitesWetTropics.jpg"/>
          <p:cNvPicPr>
            <a:picLocks noChangeAspect="1"/>
          </p:cNvPicPr>
          <p:nvPr/>
        </p:nvPicPr>
        <p:blipFill>
          <a:blip r:embed="rId2" cstate="print"/>
          <a:stretch>
            <a:fillRect/>
          </a:stretch>
        </p:blipFill>
        <p:spPr>
          <a:xfrm>
            <a:off x="0" y="-56146"/>
            <a:ext cx="4788024" cy="5328196"/>
          </a:xfrm>
          <a:prstGeom prst="rect">
            <a:avLst/>
          </a:prstGeom>
        </p:spPr>
      </p:pic>
      <p:sp>
        <p:nvSpPr>
          <p:cNvPr id="15" name="Rectangle 14"/>
          <p:cNvSpPr/>
          <p:nvPr/>
        </p:nvSpPr>
        <p:spPr>
          <a:xfrm>
            <a:off x="35496" y="1869672"/>
            <a:ext cx="1152128" cy="810090"/>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p:cNvSpPr/>
          <p:nvPr/>
        </p:nvSpPr>
        <p:spPr>
          <a:xfrm>
            <a:off x="35496" y="2679762"/>
            <a:ext cx="1728192" cy="810090"/>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TextBox 17"/>
          <p:cNvSpPr txBox="1"/>
          <p:nvPr/>
        </p:nvSpPr>
        <p:spPr>
          <a:xfrm>
            <a:off x="5220072" y="1230745"/>
            <a:ext cx="3744416" cy="646331"/>
          </a:xfrm>
          <a:prstGeom prst="rect">
            <a:avLst/>
          </a:prstGeom>
          <a:noFill/>
        </p:spPr>
        <p:txBody>
          <a:bodyPr wrap="square" rtlCol="0">
            <a:spAutoFit/>
          </a:bodyPr>
          <a:lstStyle/>
          <a:p>
            <a:r>
              <a:rPr lang="en-AU" i="1" dirty="0" smtClean="0">
                <a:latin typeface="Arial" pitchFamily="34" charset="0"/>
                <a:cs typeface="Arial" pitchFamily="34" charset="0"/>
              </a:rPr>
              <a:t>in situ </a:t>
            </a:r>
            <a:r>
              <a:rPr lang="en-AU" dirty="0" smtClean="0">
                <a:latin typeface="Arial" pitchFamily="34" charset="0"/>
                <a:cs typeface="Arial" pitchFamily="34" charset="0"/>
              </a:rPr>
              <a:t>water quality monitoring can identify areas of concern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120508d_wt_MMPsitesWetTropics.jpg"/>
          <p:cNvPicPr>
            <a:picLocks noChangeAspect="1"/>
          </p:cNvPicPr>
          <p:nvPr/>
        </p:nvPicPr>
        <p:blipFill>
          <a:blip r:embed="rId2" cstate="print"/>
          <a:stretch>
            <a:fillRect/>
          </a:stretch>
        </p:blipFill>
        <p:spPr>
          <a:xfrm>
            <a:off x="0" y="-56146"/>
            <a:ext cx="4788024" cy="5328196"/>
          </a:xfrm>
          <a:prstGeom prst="rect">
            <a:avLst/>
          </a:prstGeom>
        </p:spPr>
      </p:pic>
      <p:sp>
        <p:nvSpPr>
          <p:cNvPr id="3" name="TextBox 2"/>
          <p:cNvSpPr txBox="1"/>
          <p:nvPr/>
        </p:nvSpPr>
        <p:spPr>
          <a:xfrm>
            <a:off x="5148064" y="1860307"/>
            <a:ext cx="3995936" cy="1031051"/>
          </a:xfrm>
          <a:prstGeom prst="rect">
            <a:avLst/>
          </a:prstGeom>
          <a:noFill/>
        </p:spPr>
        <p:txBody>
          <a:bodyPr wrap="square" rtlCol="0">
            <a:spAutoFit/>
          </a:bodyPr>
          <a:lstStyle/>
          <a:p>
            <a:pPr>
              <a:spcBef>
                <a:spcPts val="600"/>
              </a:spcBef>
              <a:buFont typeface="Arial" pitchFamily="34" charset="0"/>
              <a:buChar char="•"/>
            </a:pPr>
            <a:r>
              <a:rPr lang="en-AU" sz="2000" dirty="0" smtClean="0">
                <a:latin typeface="Arial" pitchFamily="34" charset="0"/>
                <a:cs typeface="Arial" pitchFamily="34" charset="0"/>
              </a:rPr>
              <a:t> </a:t>
            </a:r>
            <a:r>
              <a:rPr lang="en-AU" dirty="0" smtClean="0">
                <a:latin typeface="Arial" pitchFamily="34" charset="0"/>
                <a:cs typeface="Arial" pitchFamily="34" charset="0"/>
              </a:rPr>
              <a:t>Water quality scored     </a:t>
            </a:r>
          </a:p>
          <a:p>
            <a:r>
              <a:rPr lang="en-AU" dirty="0" smtClean="0">
                <a:latin typeface="Arial" pitchFamily="34" charset="0"/>
                <a:cs typeface="Arial" pitchFamily="34" charset="0"/>
              </a:rPr>
              <a:t>  'very good' to 'poor'</a:t>
            </a:r>
          </a:p>
          <a:p>
            <a:pPr>
              <a:spcBef>
                <a:spcPts val="600"/>
              </a:spcBef>
              <a:buFont typeface="Arial" pitchFamily="34" charset="0"/>
              <a:buChar char="•"/>
            </a:pPr>
            <a:r>
              <a:rPr lang="en-AU" dirty="0" smtClean="0">
                <a:latin typeface="Arial" pitchFamily="34" charset="0"/>
                <a:cs typeface="Arial" pitchFamily="34" charset="0"/>
              </a:rPr>
              <a:t> Pesticides were category 4</a:t>
            </a:r>
            <a:endParaRPr lang="en-AU" dirty="0">
              <a:latin typeface="Arial" pitchFamily="34" charset="0"/>
              <a:cs typeface="Arial" pitchFamily="34" charset="0"/>
            </a:endParaRPr>
          </a:p>
        </p:txBody>
      </p:sp>
      <p:sp>
        <p:nvSpPr>
          <p:cNvPr id="9" name="Curved Right Arrow 8"/>
          <p:cNvSpPr/>
          <p:nvPr/>
        </p:nvSpPr>
        <p:spPr>
          <a:xfrm rot="16200000">
            <a:off x="4156958" y="1724657"/>
            <a:ext cx="409346" cy="2580984"/>
          </a:xfrm>
          <a:prstGeom prst="curvedRightArrow">
            <a:avLst/>
          </a:prstGeom>
          <a:solidFill>
            <a:schemeClr val="accent6">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1" name="Curved Down Arrow 10"/>
          <p:cNvSpPr/>
          <p:nvPr/>
        </p:nvSpPr>
        <p:spPr>
          <a:xfrm>
            <a:off x="2555776" y="1563638"/>
            <a:ext cx="2855709" cy="394053"/>
          </a:xfrm>
          <a:prstGeom prst="curvedDownArrow">
            <a:avLst/>
          </a:prstGeom>
          <a:solidFill>
            <a:schemeClr val="accent6">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2" name="Rectangle 11"/>
          <p:cNvSpPr/>
          <p:nvPr/>
        </p:nvSpPr>
        <p:spPr>
          <a:xfrm>
            <a:off x="7596336" y="2283718"/>
            <a:ext cx="144016" cy="108012"/>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n>
                <a:solidFill>
                  <a:srgbClr val="FF6600"/>
                </a:solidFill>
              </a:ln>
              <a:solidFill>
                <a:srgbClr val="FF6600"/>
              </a:solidFill>
            </a:endParaRPr>
          </a:p>
        </p:txBody>
      </p:sp>
      <p:sp>
        <p:nvSpPr>
          <p:cNvPr id="13" name="Rectangle 12"/>
          <p:cNvSpPr/>
          <p:nvPr/>
        </p:nvSpPr>
        <p:spPr>
          <a:xfrm>
            <a:off x="7884368" y="2283718"/>
            <a:ext cx="144016" cy="108012"/>
          </a:xfrm>
          <a:prstGeom prst="rect">
            <a:avLst/>
          </a:prstGeom>
          <a:solidFill>
            <a:srgbClr val="FF6600"/>
          </a:solidFill>
          <a:ln>
            <a:solidFill>
              <a:srgbClr val="FF66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AU" dirty="0"/>
          </a:p>
        </p:txBody>
      </p:sp>
      <p:sp>
        <p:nvSpPr>
          <p:cNvPr id="14" name="Flowchart: Connector 13"/>
          <p:cNvSpPr/>
          <p:nvPr/>
        </p:nvSpPr>
        <p:spPr>
          <a:xfrm>
            <a:off x="8316416" y="2643758"/>
            <a:ext cx="144016" cy="108012"/>
          </a:xfrm>
          <a:prstGeom prst="flowChartConnector">
            <a:avLst/>
          </a:prstGeom>
          <a:solidFill>
            <a:srgbClr val="B2E2C0"/>
          </a:solidFill>
          <a:ln>
            <a:solidFill>
              <a:srgbClr val="B2E2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TextBox 17"/>
          <p:cNvSpPr txBox="1"/>
          <p:nvPr/>
        </p:nvSpPr>
        <p:spPr>
          <a:xfrm>
            <a:off x="5220072" y="1230745"/>
            <a:ext cx="3744416" cy="646331"/>
          </a:xfrm>
          <a:prstGeom prst="rect">
            <a:avLst/>
          </a:prstGeom>
          <a:noFill/>
        </p:spPr>
        <p:txBody>
          <a:bodyPr wrap="square" rtlCol="0">
            <a:spAutoFit/>
          </a:bodyPr>
          <a:lstStyle/>
          <a:p>
            <a:r>
              <a:rPr lang="en-AU" i="1" dirty="0" smtClean="0">
                <a:latin typeface="Arial" pitchFamily="34" charset="0"/>
                <a:cs typeface="Arial" pitchFamily="34" charset="0"/>
              </a:rPr>
              <a:t>in situ </a:t>
            </a:r>
            <a:r>
              <a:rPr lang="en-AU" dirty="0" smtClean="0">
                <a:latin typeface="Arial" pitchFamily="34" charset="0"/>
                <a:cs typeface="Arial" pitchFamily="34" charset="0"/>
              </a:rPr>
              <a:t>water quality monitoring can identify areas of concern</a:t>
            </a:r>
          </a:p>
        </p:txBody>
      </p:sp>
      <p:sp>
        <p:nvSpPr>
          <p:cNvPr id="19" name="TextBox 18"/>
          <p:cNvSpPr txBox="1"/>
          <p:nvPr/>
        </p:nvSpPr>
        <p:spPr>
          <a:xfrm>
            <a:off x="5148064" y="3057804"/>
            <a:ext cx="3672408" cy="1908215"/>
          </a:xfrm>
          <a:prstGeom prst="rect">
            <a:avLst/>
          </a:prstGeom>
          <a:noFill/>
        </p:spPr>
        <p:txBody>
          <a:bodyPr wrap="square" rtlCol="0">
            <a:spAutoFit/>
          </a:bodyPr>
          <a:lstStyle/>
          <a:p>
            <a:pPr>
              <a:buFont typeface="Arial" pitchFamily="34" charset="0"/>
              <a:buChar char="•"/>
            </a:pPr>
            <a:r>
              <a:rPr lang="en-AU" dirty="0" smtClean="0">
                <a:latin typeface="Arial" pitchFamily="34" charset="0"/>
                <a:cs typeface="Arial" pitchFamily="34" charset="0"/>
              </a:rPr>
              <a:t> Pesticides were detected at   </a:t>
            </a:r>
          </a:p>
          <a:p>
            <a:r>
              <a:rPr lang="en-AU" dirty="0" smtClean="0">
                <a:latin typeface="Arial" pitchFamily="34" charset="0"/>
                <a:cs typeface="Arial" pitchFamily="34" charset="0"/>
              </a:rPr>
              <a:t>  all sites</a:t>
            </a:r>
          </a:p>
          <a:p>
            <a:pPr>
              <a:spcBef>
                <a:spcPts val="600"/>
              </a:spcBef>
              <a:buFont typeface="Arial" pitchFamily="34" charset="0"/>
              <a:buChar char="•"/>
            </a:pPr>
            <a:r>
              <a:rPr lang="en-AU" dirty="0" smtClean="0">
                <a:latin typeface="Arial" pitchFamily="34" charset="0"/>
                <a:cs typeface="Arial" pitchFamily="34" charset="0"/>
              </a:rPr>
              <a:t> </a:t>
            </a:r>
            <a:r>
              <a:rPr lang="en-AU" dirty="0" err="1" smtClean="0">
                <a:latin typeface="Arial" pitchFamily="34" charset="0"/>
                <a:cs typeface="Arial" pitchFamily="34" charset="0"/>
              </a:rPr>
              <a:t>Diruon</a:t>
            </a:r>
            <a:r>
              <a:rPr lang="en-AU" dirty="0" smtClean="0">
                <a:latin typeface="Arial" pitchFamily="34" charset="0"/>
                <a:cs typeface="Arial" pitchFamily="34" charset="0"/>
              </a:rPr>
              <a:t> the most prevalent </a:t>
            </a:r>
          </a:p>
          <a:p>
            <a:r>
              <a:rPr lang="en-AU" dirty="0" smtClean="0">
                <a:latin typeface="Arial" pitchFamily="34" charset="0"/>
                <a:cs typeface="Arial" pitchFamily="34" charset="0"/>
              </a:rPr>
              <a:t>  pesticide</a:t>
            </a:r>
          </a:p>
          <a:p>
            <a:pPr>
              <a:spcBef>
                <a:spcPts val="600"/>
              </a:spcBef>
              <a:buFont typeface="Arial" pitchFamily="34" charset="0"/>
              <a:buChar char="•"/>
            </a:pPr>
            <a:r>
              <a:rPr lang="en-AU" dirty="0" smtClean="0">
                <a:latin typeface="Arial" pitchFamily="34" charset="0"/>
                <a:cs typeface="Arial" pitchFamily="34" charset="0"/>
              </a:rPr>
              <a:t> Even low concentrations a    </a:t>
            </a:r>
          </a:p>
          <a:p>
            <a:r>
              <a:rPr lang="en-AU" dirty="0" smtClean="0">
                <a:latin typeface="Arial" pitchFamily="34" charset="0"/>
                <a:cs typeface="Arial" pitchFamily="34" charset="0"/>
              </a:rPr>
              <a:t>  concern</a:t>
            </a:r>
            <a:endParaRPr lang="en-AU" dirty="0">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95486"/>
            <a:ext cx="5184576" cy="800219"/>
          </a:xfrm>
          <a:prstGeom prst="rect">
            <a:avLst/>
          </a:prstGeom>
          <a:noFill/>
        </p:spPr>
        <p:txBody>
          <a:bodyPr wrap="square" rtlCol="0">
            <a:spAutoFit/>
          </a:bodyPr>
          <a:lstStyle/>
          <a:p>
            <a:r>
              <a:rPr lang="en-AU" sz="2300" b="1" dirty="0" smtClean="0">
                <a:solidFill>
                  <a:schemeClr val="bg1"/>
                </a:solidFill>
                <a:latin typeface="Arial" pitchFamily="34" charset="0"/>
                <a:cs typeface="Arial" pitchFamily="34" charset="0"/>
              </a:rPr>
              <a:t>PSII Herbicide Equivalent Index:  </a:t>
            </a:r>
          </a:p>
          <a:p>
            <a:r>
              <a:rPr lang="en-AU" sz="2300" b="1" dirty="0" smtClean="0">
                <a:solidFill>
                  <a:schemeClr val="bg1"/>
                </a:solidFill>
                <a:latin typeface="Arial" pitchFamily="34" charset="0"/>
                <a:cs typeface="Arial" pitchFamily="34" charset="0"/>
              </a:rPr>
              <a:t>an indicator of risk of exposure</a:t>
            </a:r>
            <a:endParaRPr lang="en-US" sz="2300" b="1" dirty="0">
              <a:latin typeface="Arial" pitchFamily="34" charset="0"/>
              <a:cs typeface="Arial" pitchFamily="34" charset="0"/>
            </a:endParaRPr>
          </a:p>
        </p:txBody>
      </p:sp>
      <p:pic>
        <p:nvPicPr>
          <p:cNvPr id="6" name="Picture 5" descr="Pesticides PSII Cat 5.PNG"/>
          <p:cNvPicPr>
            <a:picLocks noChangeAspect="1"/>
          </p:cNvPicPr>
          <p:nvPr/>
        </p:nvPicPr>
        <p:blipFill>
          <a:blip r:embed="rId2" cstate="print"/>
          <a:stretch>
            <a:fillRect/>
          </a:stretch>
        </p:blipFill>
        <p:spPr>
          <a:xfrm>
            <a:off x="0" y="1005576"/>
            <a:ext cx="9144000" cy="4374486"/>
          </a:xfrm>
          <a:prstGeom prst="rect">
            <a:avLst/>
          </a:prstGeom>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Graph of average yearly seagrass abundance score, all sites and seasons pooled, for the GBR with Standard Error displayed. The median percentage cover at a site each monitoring event was scored relative to each site's guideline value, taking into account species and habitat. Homogeneous groups of Kruskal-Wallis pairwise comparison also displayed."/>
          <p:cNvPicPr/>
          <p:nvPr/>
        </p:nvPicPr>
        <p:blipFill>
          <a:blip r:embed="rId3" cstate="print"/>
          <a:srcRect/>
          <a:stretch>
            <a:fillRect/>
          </a:stretch>
        </p:blipFill>
        <p:spPr bwMode="auto">
          <a:xfrm>
            <a:off x="107504" y="1203598"/>
            <a:ext cx="6480720" cy="3312368"/>
          </a:xfrm>
          <a:prstGeom prst="rect">
            <a:avLst/>
          </a:prstGeom>
          <a:noFill/>
          <a:ln w="9525">
            <a:noFill/>
            <a:miter lim="800000"/>
            <a:headEnd/>
            <a:tailEnd/>
          </a:ln>
        </p:spPr>
      </p:pic>
      <p:pic>
        <p:nvPicPr>
          <p:cNvPr id="636930" name="Picture 2"/>
          <p:cNvPicPr>
            <a:picLocks noChangeAspect="1" noChangeArrowheads="1"/>
          </p:cNvPicPr>
          <p:nvPr/>
        </p:nvPicPr>
        <p:blipFill>
          <a:blip r:embed="rId4" cstate="print"/>
          <a:srcRect/>
          <a:stretch>
            <a:fillRect/>
          </a:stretch>
        </p:blipFill>
        <p:spPr bwMode="auto">
          <a:xfrm>
            <a:off x="6588224" y="1113588"/>
            <a:ext cx="2555776" cy="1404156"/>
          </a:xfrm>
          <a:prstGeom prst="rect">
            <a:avLst/>
          </a:prstGeom>
          <a:noFill/>
          <a:ln w="9525" algn="ctr">
            <a:noFill/>
            <a:miter lim="800000"/>
            <a:headEnd/>
            <a:tailEnd/>
          </a:ln>
          <a:effectLst/>
        </p:spPr>
      </p:pic>
      <p:pic>
        <p:nvPicPr>
          <p:cNvPr id="636931" name="Picture 3"/>
          <p:cNvPicPr>
            <a:picLocks noChangeAspect="1" noChangeArrowheads="1"/>
          </p:cNvPicPr>
          <p:nvPr/>
        </p:nvPicPr>
        <p:blipFill>
          <a:blip r:embed="rId5" cstate="print"/>
          <a:srcRect/>
          <a:stretch>
            <a:fillRect/>
          </a:stretch>
        </p:blipFill>
        <p:spPr bwMode="auto">
          <a:xfrm>
            <a:off x="6514766" y="3057804"/>
            <a:ext cx="2881770" cy="1604684"/>
          </a:xfrm>
          <a:prstGeom prst="rect">
            <a:avLst/>
          </a:prstGeom>
          <a:noFill/>
          <a:ln w="9525" algn="ctr">
            <a:noFill/>
            <a:miter lim="800000"/>
            <a:headEnd/>
            <a:tailEnd/>
          </a:ln>
          <a:effectLst/>
        </p:spPr>
      </p:pic>
      <p:sp>
        <p:nvSpPr>
          <p:cNvPr id="11" name="Down Arrow 10"/>
          <p:cNvSpPr/>
          <p:nvPr/>
        </p:nvSpPr>
        <p:spPr>
          <a:xfrm>
            <a:off x="7740352" y="2679762"/>
            <a:ext cx="288032" cy="2700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23528" y="195486"/>
            <a:ext cx="5256584" cy="800219"/>
          </a:xfrm>
          <a:prstGeom prst="rect">
            <a:avLst/>
          </a:prstGeom>
          <a:noFill/>
        </p:spPr>
        <p:txBody>
          <a:bodyPr wrap="square" rtlCol="0">
            <a:spAutoFit/>
          </a:bodyPr>
          <a:lstStyle/>
          <a:p>
            <a:r>
              <a:rPr lang="en-AU" sz="2300" b="1" dirty="0" smtClean="0">
                <a:solidFill>
                  <a:schemeClr val="bg1"/>
                </a:solidFill>
                <a:latin typeface="Arial" pitchFamily="34" charset="0"/>
                <a:cs typeface="Arial" pitchFamily="34" charset="0"/>
              </a:rPr>
              <a:t>Seagrass</a:t>
            </a:r>
            <a:r>
              <a:rPr lang="en-US" sz="2300" b="1" dirty="0" smtClean="0">
                <a:solidFill>
                  <a:schemeClr val="bg1"/>
                </a:solidFill>
                <a:latin typeface="Arial" pitchFamily="34" charset="0"/>
                <a:ea typeface="ＭＳ Ｐゴシック" pitchFamily="34" charset="-128"/>
                <a:cs typeface="Arial" pitchFamily="34" charset="0"/>
              </a:rPr>
              <a:t> is in vulnerable condition across the GBR</a:t>
            </a:r>
            <a:endParaRPr lang="en-US" sz="2300" b="1" dirty="0">
              <a:solidFill>
                <a:schemeClr val="bg1"/>
              </a:solidFill>
              <a:latin typeface="Arial" pitchFamily="34" charset="0"/>
              <a:cs typeface="Arial" pitchFamily="34" charset="0"/>
            </a:endParaRPr>
          </a:p>
        </p:txBody>
      </p:sp>
      <p:sp>
        <p:nvSpPr>
          <p:cNvPr id="12" name="Text Box 19"/>
          <p:cNvSpPr txBox="1">
            <a:spLocks noChangeArrowheads="1"/>
          </p:cNvSpPr>
          <p:nvPr/>
        </p:nvSpPr>
        <p:spPr bwMode="auto">
          <a:xfrm>
            <a:off x="6649864" y="2211710"/>
            <a:ext cx="1168077" cy="307777"/>
          </a:xfrm>
          <a:prstGeom prst="rect">
            <a:avLst/>
          </a:prstGeom>
          <a:noFill/>
          <a:ln w="9525">
            <a:noFill/>
            <a:miter lim="800000"/>
            <a:headEnd/>
            <a:tailEnd/>
          </a:ln>
        </p:spPr>
        <p:txBody>
          <a:bodyPr wrap="none">
            <a:spAutoFit/>
          </a:bodyPr>
          <a:lstStyle/>
          <a:p>
            <a:pPr algn="l" eaLnBrk="1" hangingPunct="1"/>
            <a:r>
              <a:rPr lang="en-US" sz="1400" b="1" dirty="0">
                <a:solidFill>
                  <a:schemeClr val="bg1"/>
                </a:solidFill>
                <a:ea typeface="ＭＳ Ｐゴシック" pitchFamily="34" charset="-128"/>
              </a:rPr>
              <a:t>January 2008</a:t>
            </a:r>
            <a:endParaRPr lang="en-AU" sz="1400" b="1" dirty="0">
              <a:solidFill>
                <a:schemeClr val="bg1"/>
              </a:solidFill>
              <a:ea typeface="ＭＳ Ｐゴシック" pitchFamily="34" charset="-128"/>
            </a:endParaRPr>
          </a:p>
        </p:txBody>
      </p:sp>
      <p:sp>
        <p:nvSpPr>
          <p:cNvPr id="13" name="Text Box 20"/>
          <p:cNvSpPr txBox="1">
            <a:spLocks noChangeArrowheads="1"/>
          </p:cNvSpPr>
          <p:nvPr/>
        </p:nvSpPr>
        <p:spPr bwMode="auto">
          <a:xfrm>
            <a:off x="6588225" y="4352205"/>
            <a:ext cx="1253613" cy="307777"/>
          </a:xfrm>
          <a:prstGeom prst="rect">
            <a:avLst/>
          </a:prstGeom>
          <a:noFill/>
          <a:ln w="9525">
            <a:noFill/>
            <a:miter lim="800000"/>
            <a:headEnd/>
            <a:tailEnd/>
          </a:ln>
        </p:spPr>
        <p:txBody>
          <a:bodyPr wrap="none">
            <a:spAutoFit/>
          </a:bodyPr>
          <a:lstStyle/>
          <a:p>
            <a:pPr algn="l" eaLnBrk="1" hangingPunct="1"/>
            <a:r>
              <a:rPr lang="en-US" sz="1400" b="1" dirty="0">
                <a:solidFill>
                  <a:schemeClr val="bg1"/>
                </a:solidFill>
                <a:ea typeface="ＭＳ Ｐゴシック" pitchFamily="34" charset="-128"/>
              </a:rPr>
              <a:t>February 2011</a:t>
            </a:r>
            <a:endParaRPr lang="en-AU" sz="1400" b="1" dirty="0">
              <a:solidFill>
                <a:schemeClr val="bg1"/>
              </a:solidFill>
              <a:ea typeface="ＭＳ Ｐゴシック" pitchFamily="34" charset="-128"/>
            </a:endParaRPr>
          </a:p>
        </p:txBody>
      </p:sp>
      <p:sp>
        <p:nvSpPr>
          <p:cNvPr id="14" name="Down Arrow 13"/>
          <p:cNvSpPr/>
          <p:nvPr/>
        </p:nvSpPr>
        <p:spPr>
          <a:xfrm>
            <a:off x="3347864" y="1545636"/>
            <a:ext cx="288032" cy="6660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Rectangle 15"/>
          <p:cNvSpPr/>
          <p:nvPr/>
        </p:nvSpPr>
        <p:spPr>
          <a:xfrm>
            <a:off x="323528" y="4443958"/>
            <a:ext cx="6912768" cy="646331"/>
          </a:xfrm>
          <a:prstGeom prst="rect">
            <a:avLst/>
          </a:prstGeom>
        </p:spPr>
        <p:txBody>
          <a:bodyPr wrap="square">
            <a:spAutoFit/>
          </a:bodyPr>
          <a:lstStyle/>
          <a:p>
            <a:r>
              <a:rPr lang="en-AU" dirty="0" smtClean="0">
                <a:latin typeface="Arial" pitchFamily="34" charset="0"/>
                <a:cs typeface="Arial" pitchFamily="34" charset="0"/>
              </a:rPr>
              <a:t>Declines in abundance, meadow area, reproductive effort, </a:t>
            </a:r>
          </a:p>
          <a:p>
            <a:r>
              <a:rPr lang="en-AU" dirty="0" smtClean="0">
                <a:latin typeface="Arial" pitchFamily="34" charset="0"/>
                <a:cs typeface="Arial" pitchFamily="34" charset="0"/>
              </a:rPr>
              <a:t>light availability and evidence of nutrient enrichment at most sites</a:t>
            </a:r>
            <a:endParaRPr lang="en-AU" dirty="0">
              <a:latin typeface="Arial" pitchFamily="34" charset="0"/>
              <a:cs typeface="Arial" pitchFamily="34" charset="0"/>
            </a:endParaRPr>
          </a:p>
        </p:txBody>
      </p:sp>
      <p:sp>
        <p:nvSpPr>
          <p:cNvPr id="17" name="Rectangle 16"/>
          <p:cNvSpPr/>
          <p:nvPr/>
        </p:nvSpPr>
        <p:spPr>
          <a:xfrm>
            <a:off x="467544" y="1005576"/>
            <a:ext cx="6120680" cy="369332"/>
          </a:xfrm>
          <a:prstGeom prst="rect">
            <a:avLst/>
          </a:prstGeom>
        </p:spPr>
        <p:txBody>
          <a:bodyPr wrap="square">
            <a:spAutoFit/>
          </a:bodyPr>
          <a:lstStyle/>
          <a:p>
            <a:r>
              <a:rPr lang="en-AU" dirty="0" smtClean="0">
                <a:latin typeface="Arial" pitchFamily="34" charset="0"/>
                <a:cs typeface="Arial" pitchFamily="34" charset="0"/>
              </a:rPr>
              <a:t>Average abundance score (all sites and seasons pooled)</a:t>
            </a:r>
            <a:endParaRPr lang="en-AU" dirty="0">
              <a:latin typeface="Arial" pitchFamily="34" charset="0"/>
              <a:cs typeface="Arial" pitchFamily="34" charset="0"/>
            </a:endParaRPr>
          </a:p>
        </p:txBody>
      </p:sp>
      <p:sp>
        <p:nvSpPr>
          <p:cNvPr id="19" name="Rectangle 18"/>
          <p:cNvSpPr/>
          <p:nvPr/>
        </p:nvSpPr>
        <p:spPr>
          <a:xfrm>
            <a:off x="179512" y="2139702"/>
            <a:ext cx="216024" cy="11521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TextBox 17"/>
          <p:cNvSpPr txBox="1"/>
          <p:nvPr/>
        </p:nvSpPr>
        <p:spPr>
          <a:xfrm rot="16200000">
            <a:off x="-715942" y="2474482"/>
            <a:ext cx="2016225" cy="338554"/>
          </a:xfrm>
          <a:prstGeom prst="rect">
            <a:avLst/>
          </a:prstGeom>
          <a:noFill/>
        </p:spPr>
        <p:txBody>
          <a:bodyPr wrap="square" rtlCol="0">
            <a:spAutoFit/>
          </a:bodyPr>
          <a:lstStyle/>
          <a:p>
            <a:r>
              <a:rPr lang="en-AU" sz="1600" dirty="0" smtClean="0"/>
              <a:t>Abundance score</a:t>
            </a:r>
            <a:endParaRPr lang="en-AU" sz="1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395536" y="1665685"/>
            <a:ext cx="8477003" cy="3253978"/>
          </a:xfrm>
          <a:prstGeom prst="rect">
            <a:avLst/>
          </a:prstGeom>
          <a:noFill/>
          <a:ln w="9525" algn="ctr">
            <a:noFill/>
            <a:miter lim="800000"/>
            <a:headEnd/>
            <a:tailEnd/>
          </a:ln>
          <a:effectLst/>
        </p:spPr>
      </p:pic>
      <p:sp>
        <p:nvSpPr>
          <p:cNvPr id="4" name="TextBox 3"/>
          <p:cNvSpPr txBox="1"/>
          <p:nvPr/>
        </p:nvSpPr>
        <p:spPr>
          <a:xfrm>
            <a:off x="179512" y="195486"/>
            <a:ext cx="5472608" cy="800219"/>
          </a:xfrm>
          <a:prstGeom prst="rect">
            <a:avLst/>
          </a:prstGeom>
          <a:noFill/>
        </p:spPr>
        <p:txBody>
          <a:bodyPr wrap="square" rtlCol="0">
            <a:spAutoFit/>
          </a:bodyPr>
          <a:lstStyle/>
          <a:p>
            <a:r>
              <a:rPr lang="en-AU" sz="2300" b="1" dirty="0" smtClean="0">
                <a:solidFill>
                  <a:schemeClr val="bg1"/>
                </a:solidFill>
                <a:latin typeface="Arial" pitchFamily="34" charset="0"/>
                <a:cs typeface="Arial" pitchFamily="34" charset="0"/>
              </a:rPr>
              <a:t>Seagrass status by habitat for each NRM region of </a:t>
            </a:r>
            <a:r>
              <a:rPr lang="en-US" sz="2300" b="1" dirty="0" smtClean="0">
                <a:solidFill>
                  <a:schemeClr val="bg1"/>
                </a:solidFill>
                <a:latin typeface="Arial" pitchFamily="34" charset="0"/>
                <a:ea typeface="ＭＳ Ｐゴシック" pitchFamily="34" charset="-128"/>
                <a:cs typeface="Arial" pitchFamily="34" charset="0"/>
              </a:rPr>
              <a:t>the GBR</a:t>
            </a:r>
            <a:endParaRPr lang="en-US" sz="2300" b="1" dirty="0">
              <a:solidFill>
                <a:schemeClr val="bg1"/>
              </a:solidFill>
              <a:latin typeface="Arial" pitchFamily="34" charset="0"/>
              <a:cs typeface="Arial" pitchFamily="34" charset="0"/>
            </a:endParaRPr>
          </a:p>
        </p:txBody>
      </p:sp>
      <p:pic>
        <p:nvPicPr>
          <p:cNvPr id="5" name="Picture 2"/>
          <p:cNvPicPr>
            <a:picLocks noChangeAspect="1" noChangeArrowheads="1"/>
          </p:cNvPicPr>
          <p:nvPr/>
        </p:nvPicPr>
        <p:blipFill>
          <a:blip r:embed="rId3" cstate="print"/>
          <a:srcRect/>
          <a:stretch>
            <a:fillRect/>
          </a:stretch>
        </p:blipFill>
        <p:spPr bwMode="auto">
          <a:xfrm>
            <a:off x="1979712" y="1156729"/>
            <a:ext cx="5472608" cy="442913"/>
          </a:xfrm>
          <a:prstGeom prst="rect">
            <a:avLst/>
          </a:prstGeom>
          <a:noFill/>
          <a:ln w="9525">
            <a:noFill/>
            <a:miter lim="800000"/>
            <a:headEnd/>
            <a:tailEnd/>
          </a:ln>
        </p:spPr>
      </p:pic>
      <p:sp>
        <p:nvSpPr>
          <p:cNvPr id="6" name="Oval 5"/>
          <p:cNvSpPr/>
          <p:nvPr/>
        </p:nvSpPr>
        <p:spPr>
          <a:xfrm>
            <a:off x="7740352" y="1386154"/>
            <a:ext cx="1224136" cy="3705876"/>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3635896" y="987574"/>
            <a:ext cx="5508104" cy="442913"/>
          </a:xfrm>
          <a:prstGeom prst="rect">
            <a:avLst/>
          </a:prstGeom>
          <a:noFill/>
          <a:ln w="9525">
            <a:noFill/>
            <a:miter lim="800000"/>
            <a:headEnd/>
            <a:tailEnd/>
          </a:ln>
        </p:spPr>
      </p:pic>
      <p:pic>
        <p:nvPicPr>
          <p:cNvPr id="37889" name="Picture 1"/>
          <p:cNvPicPr>
            <a:picLocks noChangeAspect="1" noChangeArrowheads="1"/>
          </p:cNvPicPr>
          <p:nvPr/>
        </p:nvPicPr>
        <p:blipFill>
          <a:blip r:embed="rId3" cstate="print"/>
          <a:srcRect/>
          <a:stretch>
            <a:fillRect/>
          </a:stretch>
        </p:blipFill>
        <p:spPr bwMode="auto">
          <a:xfrm>
            <a:off x="323527" y="1275606"/>
            <a:ext cx="8496945" cy="3672409"/>
          </a:xfrm>
          <a:prstGeom prst="rect">
            <a:avLst/>
          </a:prstGeom>
          <a:noFill/>
          <a:ln w="9525">
            <a:noFill/>
            <a:miter lim="800000"/>
            <a:headEnd/>
            <a:tailEnd/>
          </a:ln>
        </p:spPr>
      </p:pic>
      <p:sp>
        <p:nvSpPr>
          <p:cNvPr id="6" name="Rectangle 5"/>
          <p:cNvSpPr/>
          <p:nvPr/>
        </p:nvSpPr>
        <p:spPr>
          <a:xfrm>
            <a:off x="2987824" y="1491630"/>
            <a:ext cx="864096" cy="18002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a:off x="755576" y="323749"/>
            <a:ext cx="3744416" cy="446276"/>
          </a:xfrm>
          <a:prstGeom prst="rect">
            <a:avLst/>
          </a:prstGeom>
          <a:noFill/>
        </p:spPr>
        <p:txBody>
          <a:bodyPr wrap="square" rtlCol="0">
            <a:spAutoFit/>
          </a:bodyPr>
          <a:lstStyle/>
          <a:p>
            <a:r>
              <a:rPr lang="en-AU" sz="2300" b="1" dirty="0" smtClean="0">
                <a:solidFill>
                  <a:schemeClr val="bg1"/>
                </a:solidFill>
                <a:latin typeface="Arial" pitchFamily="34" charset="0"/>
                <a:cs typeface="Arial" pitchFamily="34" charset="0"/>
              </a:rPr>
              <a:t>Coral condition </a:t>
            </a:r>
            <a:endParaRPr lang="en-US" sz="2300" b="1" dirty="0">
              <a:latin typeface="Arial" pitchFamily="34" charset="0"/>
              <a:cs typeface="Arial" pitchFamily="34" charset="0"/>
            </a:endParaRPr>
          </a:p>
        </p:txBody>
      </p:sp>
      <p:sp>
        <p:nvSpPr>
          <p:cNvPr id="9" name="TextBox 8"/>
          <p:cNvSpPr txBox="1"/>
          <p:nvPr/>
        </p:nvSpPr>
        <p:spPr>
          <a:xfrm>
            <a:off x="755576" y="3363838"/>
            <a:ext cx="432048" cy="261610"/>
          </a:xfrm>
          <a:prstGeom prst="rect">
            <a:avLst/>
          </a:prstGeom>
          <a:noFill/>
        </p:spPr>
        <p:txBody>
          <a:bodyPr wrap="square" rtlCol="0">
            <a:spAutoFit/>
          </a:bodyPr>
          <a:lstStyle/>
          <a:p>
            <a:r>
              <a:rPr lang="en-AU" sz="1100" b="1" dirty="0" smtClean="0"/>
              <a:t>s</a:t>
            </a:r>
            <a:endParaRPr lang="en-AU" sz="1100" b="1" dirty="0"/>
          </a:p>
        </p:txBody>
      </p:sp>
      <p:sp>
        <p:nvSpPr>
          <p:cNvPr id="4" name="Oval 3"/>
          <p:cNvSpPr/>
          <p:nvPr/>
        </p:nvSpPr>
        <p:spPr>
          <a:xfrm>
            <a:off x="2771800" y="1059582"/>
            <a:ext cx="1296144" cy="399644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p:cNvSpPr txBox="1"/>
          <p:nvPr/>
        </p:nvSpPr>
        <p:spPr>
          <a:xfrm>
            <a:off x="2987824" y="1491630"/>
            <a:ext cx="1008112" cy="230832"/>
          </a:xfrm>
          <a:prstGeom prst="rect">
            <a:avLst/>
          </a:prstGeom>
          <a:noFill/>
        </p:spPr>
        <p:txBody>
          <a:bodyPr wrap="square" rtlCol="0">
            <a:spAutoFit/>
          </a:bodyPr>
          <a:lstStyle/>
          <a:p>
            <a:r>
              <a:rPr lang="en-AU" sz="900" b="1" dirty="0" smtClean="0"/>
              <a:t>Coral condition</a:t>
            </a:r>
            <a:endParaRPr lang="en-AU" sz="9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ure 5  Regional report card scores. For Paddock to Reef reporting scores are categorized in to a five point scale (see section 2.6.1) here the underling scores are presented allowing a more sensitive depiction of coral reef community condition through time. Yellow symbols represent communities that were assessed to be in moderate condition, while orange symbols represent communities assessed as being in poor condition."/>
          <p:cNvPicPr/>
          <p:nvPr/>
        </p:nvPicPr>
        <p:blipFill>
          <a:blip r:embed="rId2" cstate="print"/>
          <a:srcRect/>
          <a:stretch>
            <a:fillRect/>
          </a:stretch>
        </p:blipFill>
        <p:spPr bwMode="auto">
          <a:xfrm>
            <a:off x="827584" y="1437625"/>
            <a:ext cx="7560840" cy="3618401"/>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3707904" y="1059582"/>
            <a:ext cx="5436096" cy="442913"/>
          </a:xfrm>
          <a:prstGeom prst="rect">
            <a:avLst/>
          </a:prstGeom>
          <a:noFill/>
          <a:ln w="9525">
            <a:noFill/>
            <a:miter lim="800000"/>
            <a:headEnd/>
            <a:tailEnd/>
          </a:ln>
        </p:spPr>
      </p:pic>
      <p:sp>
        <p:nvSpPr>
          <p:cNvPr id="6" name="TextBox 5"/>
          <p:cNvSpPr txBox="1"/>
          <p:nvPr/>
        </p:nvSpPr>
        <p:spPr>
          <a:xfrm>
            <a:off x="971600" y="1599642"/>
            <a:ext cx="576064" cy="338554"/>
          </a:xfrm>
          <a:prstGeom prst="rect">
            <a:avLst/>
          </a:prstGeom>
          <a:noFill/>
        </p:spPr>
        <p:txBody>
          <a:bodyPr wrap="square" rtlCol="0">
            <a:spAutoFit/>
          </a:bodyPr>
          <a:lstStyle/>
          <a:p>
            <a:r>
              <a:rPr lang="en-AU" sz="1600" dirty="0" smtClean="0"/>
              <a:t>100</a:t>
            </a:r>
            <a:endParaRPr lang="en-AU" sz="1600" dirty="0"/>
          </a:p>
        </p:txBody>
      </p:sp>
      <p:sp>
        <p:nvSpPr>
          <p:cNvPr id="11" name="Rounded Rectangle 10"/>
          <p:cNvSpPr/>
          <p:nvPr/>
        </p:nvSpPr>
        <p:spPr>
          <a:xfrm>
            <a:off x="1115616" y="2031690"/>
            <a:ext cx="288032" cy="1620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ounded Rectangle 11"/>
          <p:cNvSpPr/>
          <p:nvPr/>
        </p:nvSpPr>
        <p:spPr>
          <a:xfrm>
            <a:off x="1115616" y="2625756"/>
            <a:ext cx="288032" cy="1620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ounded Rectangle 12"/>
          <p:cNvSpPr/>
          <p:nvPr/>
        </p:nvSpPr>
        <p:spPr>
          <a:xfrm>
            <a:off x="1115616" y="3273828"/>
            <a:ext cx="288032" cy="1620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ounded Rectangle 13"/>
          <p:cNvSpPr/>
          <p:nvPr/>
        </p:nvSpPr>
        <p:spPr>
          <a:xfrm>
            <a:off x="1115616" y="3867894"/>
            <a:ext cx="288032" cy="1620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a:off x="1043608" y="3813888"/>
            <a:ext cx="576064" cy="338554"/>
          </a:xfrm>
          <a:prstGeom prst="rect">
            <a:avLst/>
          </a:prstGeom>
          <a:noFill/>
        </p:spPr>
        <p:txBody>
          <a:bodyPr wrap="square" rtlCol="0">
            <a:spAutoFit/>
          </a:bodyPr>
          <a:lstStyle/>
          <a:p>
            <a:r>
              <a:rPr lang="en-AU" sz="1600" dirty="0" smtClean="0"/>
              <a:t>20</a:t>
            </a:r>
            <a:endParaRPr lang="en-AU" sz="1600" dirty="0"/>
          </a:p>
        </p:txBody>
      </p:sp>
      <p:sp>
        <p:nvSpPr>
          <p:cNvPr id="7" name="TextBox 6"/>
          <p:cNvSpPr txBox="1"/>
          <p:nvPr/>
        </p:nvSpPr>
        <p:spPr>
          <a:xfrm>
            <a:off x="1043608" y="2139702"/>
            <a:ext cx="576064" cy="338554"/>
          </a:xfrm>
          <a:prstGeom prst="rect">
            <a:avLst/>
          </a:prstGeom>
          <a:noFill/>
        </p:spPr>
        <p:txBody>
          <a:bodyPr wrap="square" rtlCol="0">
            <a:spAutoFit/>
          </a:bodyPr>
          <a:lstStyle/>
          <a:p>
            <a:r>
              <a:rPr lang="en-AU" sz="1600" dirty="0" smtClean="0"/>
              <a:t>80</a:t>
            </a:r>
            <a:endParaRPr lang="en-AU" sz="1600" dirty="0"/>
          </a:p>
        </p:txBody>
      </p:sp>
      <p:sp>
        <p:nvSpPr>
          <p:cNvPr id="8" name="TextBox 7"/>
          <p:cNvSpPr txBox="1"/>
          <p:nvPr/>
        </p:nvSpPr>
        <p:spPr>
          <a:xfrm>
            <a:off x="1043608" y="2641870"/>
            <a:ext cx="576064" cy="338554"/>
          </a:xfrm>
          <a:prstGeom prst="rect">
            <a:avLst/>
          </a:prstGeom>
          <a:noFill/>
        </p:spPr>
        <p:txBody>
          <a:bodyPr wrap="square" rtlCol="0">
            <a:spAutoFit/>
          </a:bodyPr>
          <a:lstStyle/>
          <a:p>
            <a:r>
              <a:rPr lang="en-AU" sz="1600" dirty="0" smtClean="0"/>
              <a:t>60</a:t>
            </a:r>
            <a:endParaRPr lang="en-AU" sz="1600" dirty="0"/>
          </a:p>
        </p:txBody>
      </p:sp>
      <p:sp>
        <p:nvSpPr>
          <p:cNvPr id="9" name="TextBox 8"/>
          <p:cNvSpPr txBox="1"/>
          <p:nvPr/>
        </p:nvSpPr>
        <p:spPr>
          <a:xfrm>
            <a:off x="1043608" y="3235936"/>
            <a:ext cx="576064" cy="338554"/>
          </a:xfrm>
          <a:prstGeom prst="rect">
            <a:avLst/>
          </a:prstGeom>
          <a:noFill/>
        </p:spPr>
        <p:txBody>
          <a:bodyPr wrap="square" rtlCol="0">
            <a:spAutoFit/>
          </a:bodyPr>
          <a:lstStyle/>
          <a:p>
            <a:r>
              <a:rPr lang="en-AU" sz="1600" dirty="0" smtClean="0"/>
              <a:t>40</a:t>
            </a:r>
            <a:endParaRPr lang="en-AU" sz="1600" dirty="0"/>
          </a:p>
        </p:txBody>
      </p:sp>
      <p:sp>
        <p:nvSpPr>
          <p:cNvPr id="16" name="TextBox 15"/>
          <p:cNvSpPr txBox="1"/>
          <p:nvPr/>
        </p:nvSpPr>
        <p:spPr>
          <a:xfrm>
            <a:off x="611560" y="357504"/>
            <a:ext cx="4536504" cy="477054"/>
          </a:xfrm>
          <a:prstGeom prst="rect">
            <a:avLst/>
          </a:prstGeom>
          <a:noFill/>
        </p:spPr>
        <p:txBody>
          <a:bodyPr wrap="square" rtlCol="0">
            <a:spAutoFit/>
          </a:bodyPr>
          <a:lstStyle/>
          <a:p>
            <a:r>
              <a:rPr lang="en-AU" sz="2500" b="1" dirty="0" smtClean="0">
                <a:solidFill>
                  <a:schemeClr val="bg1"/>
                </a:solidFill>
                <a:latin typeface="Arial" pitchFamily="34" charset="0"/>
                <a:cs typeface="Arial" pitchFamily="34" charset="0"/>
              </a:rPr>
              <a:t>Trends in coral condition </a:t>
            </a:r>
            <a:endParaRPr lang="en-US" b="1" dirty="0">
              <a:latin typeface="Arial" pitchFamily="34" charset="0"/>
              <a:cs typeface="Arial" pitchFamily="34" charset="0"/>
            </a:endParaRPr>
          </a:p>
        </p:txBody>
      </p:sp>
      <p:grpSp>
        <p:nvGrpSpPr>
          <p:cNvPr id="22" name="Group 21"/>
          <p:cNvGrpSpPr/>
          <p:nvPr/>
        </p:nvGrpSpPr>
        <p:grpSpPr>
          <a:xfrm>
            <a:off x="1475656" y="4129867"/>
            <a:ext cx="1728192" cy="602123"/>
            <a:chOff x="1475656" y="5517232"/>
            <a:chExt cx="1728192" cy="802831"/>
          </a:xfrm>
        </p:grpSpPr>
        <p:sp>
          <p:nvSpPr>
            <p:cNvPr id="21" name="Rounded Rectangle 20"/>
            <p:cNvSpPr/>
            <p:nvPr/>
          </p:nvSpPr>
          <p:spPr>
            <a:xfrm>
              <a:off x="1475656" y="5805264"/>
              <a:ext cx="1728192" cy="43204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TextBox 14"/>
            <p:cNvSpPr txBox="1"/>
            <p:nvPr/>
          </p:nvSpPr>
          <p:spPr>
            <a:xfrm rot="16200000">
              <a:off x="1315526" y="5749371"/>
              <a:ext cx="802831" cy="338554"/>
            </a:xfrm>
            <a:prstGeom prst="rect">
              <a:avLst/>
            </a:prstGeom>
            <a:noFill/>
          </p:spPr>
          <p:txBody>
            <a:bodyPr wrap="square" rtlCol="0">
              <a:spAutoFit/>
            </a:bodyPr>
            <a:lstStyle/>
            <a:p>
              <a:r>
                <a:rPr lang="en-AU" sz="1600" dirty="0" smtClean="0"/>
                <a:t>2008</a:t>
              </a:r>
              <a:endParaRPr lang="en-AU" sz="1600" dirty="0"/>
            </a:p>
          </p:txBody>
        </p:sp>
        <p:sp>
          <p:nvSpPr>
            <p:cNvPr id="17" name="TextBox 16"/>
            <p:cNvSpPr txBox="1"/>
            <p:nvPr/>
          </p:nvSpPr>
          <p:spPr>
            <a:xfrm rot="16200000">
              <a:off x="1747574" y="5749371"/>
              <a:ext cx="802831" cy="338554"/>
            </a:xfrm>
            <a:prstGeom prst="rect">
              <a:avLst/>
            </a:prstGeom>
            <a:noFill/>
          </p:spPr>
          <p:txBody>
            <a:bodyPr wrap="square" rtlCol="0">
              <a:spAutoFit/>
            </a:bodyPr>
            <a:lstStyle/>
            <a:p>
              <a:r>
                <a:rPr lang="en-AU" sz="1600" dirty="0" smtClean="0"/>
                <a:t>2009</a:t>
              </a:r>
              <a:endParaRPr lang="en-AU" sz="1600" dirty="0"/>
            </a:p>
          </p:txBody>
        </p:sp>
        <p:sp>
          <p:nvSpPr>
            <p:cNvPr id="18" name="TextBox 17"/>
            <p:cNvSpPr txBox="1"/>
            <p:nvPr/>
          </p:nvSpPr>
          <p:spPr>
            <a:xfrm rot="16200000">
              <a:off x="2129099" y="5749371"/>
              <a:ext cx="802831" cy="338554"/>
            </a:xfrm>
            <a:prstGeom prst="rect">
              <a:avLst/>
            </a:prstGeom>
            <a:noFill/>
          </p:spPr>
          <p:txBody>
            <a:bodyPr wrap="square" rtlCol="0">
              <a:spAutoFit/>
            </a:bodyPr>
            <a:lstStyle/>
            <a:p>
              <a:r>
                <a:rPr lang="en-AU" sz="1600" dirty="0" smtClean="0"/>
                <a:t>2010</a:t>
              </a:r>
              <a:endParaRPr lang="en-AU" sz="1600" dirty="0"/>
            </a:p>
          </p:txBody>
        </p:sp>
        <p:sp>
          <p:nvSpPr>
            <p:cNvPr id="19" name="TextBox 18"/>
            <p:cNvSpPr txBox="1"/>
            <p:nvPr/>
          </p:nvSpPr>
          <p:spPr>
            <a:xfrm rot="16200000">
              <a:off x="2561147" y="5749371"/>
              <a:ext cx="802831" cy="338554"/>
            </a:xfrm>
            <a:prstGeom prst="rect">
              <a:avLst/>
            </a:prstGeom>
            <a:noFill/>
          </p:spPr>
          <p:txBody>
            <a:bodyPr wrap="square" rtlCol="0">
              <a:spAutoFit/>
            </a:bodyPr>
            <a:lstStyle/>
            <a:p>
              <a:r>
                <a:rPr lang="en-AU" sz="1600" dirty="0" smtClean="0"/>
                <a:t>2011</a:t>
              </a:r>
              <a:endParaRPr lang="en-AU" sz="1600" dirty="0"/>
            </a:p>
          </p:txBody>
        </p:sp>
      </p:grpSp>
      <p:grpSp>
        <p:nvGrpSpPr>
          <p:cNvPr id="23" name="Group 22"/>
          <p:cNvGrpSpPr/>
          <p:nvPr/>
        </p:nvGrpSpPr>
        <p:grpSpPr>
          <a:xfrm>
            <a:off x="3131840" y="4137925"/>
            <a:ext cx="1728192" cy="602123"/>
            <a:chOff x="1475656" y="5517232"/>
            <a:chExt cx="1728192" cy="802831"/>
          </a:xfrm>
        </p:grpSpPr>
        <p:sp>
          <p:nvSpPr>
            <p:cNvPr id="24" name="Rounded Rectangle 23"/>
            <p:cNvSpPr/>
            <p:nvPr/>
          </p:nvSpPr>
          <p:spPr>
            <a:xfrm>
              <a:off x="1475656" y="5805264"/>
              <a:ext cx="1728192" cy="43204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extBox 24"/>
            <p:cNvSpPr txBox="1"/>
            <p:nvPr/>
          </p:nvSpPr>
          <p:spPr>
            <a:xfrm rot="16200000">
              <a:off x="1315526" y="5749371"/>
              <a:ext cx="802831" cy="338554"/>
            </a:xfrm>
            <a:prstGeom prst="rect">
              <a:avLst/>
            </a:prstGeom>
            <a:noFill/>
          </p:spPr>
          <p:txBody>
            <a:bodyPr wrap="square" rtlCol="0">
              <a:spAutoFit/>
            </a:bodyPr>
            <a:lstStyle/>
            <a:p>
              <a:r>
                <a:rPr lang="en-AU" sz="1600" dirty="0" smtClean="0"/>
                <a:t>2008</a:t>
              </a:r>
              <a:endParaRPr lang="en-AU" sz="1600" dirty="0"/>
            </a:p>
          </p:txBody>
        </p:sp>
        <p:sp>
          <p:nvSpPr>
            <p:cNvPr id="26" name="TextBox 25"/>
            <p:cNvSpPr txBox="1"/>
            <p:nvPr/>
          </p:nvSpPr>
          <p:spPr>
            <a:xfrm rot="16200000">
              <a:off x="1747574" y="5749371"/>
              <a:ext cx="802831" cy="338554"/>
            </a:xfrm>
            <a:prstGeom prst="rect">
              <a:avLst/>
            </a:prstGeom>
            <a:noFill/>
          </p:spPr>
          <p:txBody>
            <a:bodyPr wrap="square" rtlCol="0">
              <a:spAutoFit/>
            </a:bodyPr>
            <a:lstStyle/>
            <a:p>
              <a:r>
                <a:rPr lang="en-AU" sz="1600" dirty="0" smtClean="0"/>
                <a:t>2009</a:t>
              </a:r>
              <a:endParaRPr lang="en-AU" sz="1600" dirty="0"/>
            </a:p>
          </p:txBody>
        </p:sp>
        <p:sp>
          <p:nvSpPr>
            <p:cNvPr id="27" name="TextBox 26"/>
            <p:cNvSpPr txBox="1"/>
            <p:nvPr/>
          </p:nvSpPr>
          <p:spPr>
            <a:xfrm rot="16200000">
              <a:off x="2129099" y="5749371"/>
              <a:ext cx="802831" cy="338554"/>
            </a:xfrm>
            <a:prstGeom prst="rect">
              <a:avLst/>
            </a:prstGeom>
            <a:noFill/>
          </p:spPr>
          <p:txBody>
            <a:bodyPr wrap="square" rtlCol="0">
              <a:spAutoFit/>
            </a:bodyPr>
            <a:lstStyle/>
            <a:p>
              <a:r>
                <a:rPr lang="en-AU" sz="1600" dirty="0" smtClean="0"/>
                <a:t>2010</a:t>
              </a:r>
              <a:endParaRPr lang="en-AU" sz="1600" dirty="0"/>
            </a:p>
          </p:txBody>
        </p:sp>
        <p:sp>
          <p:nvSpPr>
            <p:cNvPr id="28" name="TextBox 27"/>
            <p:cNvSpPr txBox="1"/>
            <p:nvPr/>
          </p:nvSpPr>
          <p:spPr>
            <a:xfrm rot="16200000">
              <a:off x="2561147" y="5749371"/>
              <a:ext cx="802831" cy="338554"/>
            </a:xfrm>
            <a:prstGeom prst="rect">
              <a:avLst/>
            </a:prstGeom>
            <a:noFill/>
          </p:spPr>
          <p:txBody>
            <a:bodyPr wrap="square" rtlCol="0">
              <a:spAutoFit/>
            </a:bodyPr>
            <a:lstStyle/>
            <a:p>
              <a:r>
                <a:rPr lang="en-AU" sz="1600" dirty="0" smtClean="0"/>
                <a:t>2011</a:t>
              </a:r>
              <a:endParaRPr lang="en-AU" sz="1600" dirty="0"/>
            </a:p>
          </p:txBody>
        </p:sp>
      </p:grpSp>
      <p:grpSp>
        <p:nvGrpSpPr>
          <p:cNvPr id="29" name="Group 28"/>
          <p:cNvGrpSpPr/>
          <p:nvPr/>
        </p:nvGrpSpPr>
        <p:grpSpPr>
          <a:xfrm>
            <a:off x="4860032" y="4137925"/>
            <a:ext cx="1728192" cy="602123"/>
            <a:chOff x="1475656" y="5517232"/>
            <a:chExt cx="1728192" cy="802831"/>
          </a:xfrm>
        </p:grpSpPr>
        <p:sp>
          <p:nvSpPr>
            <p:cNvPr id="30" name="Rounded Rectangle 29"/>
            <p:cNvSpPr/>
            <p:nvPr/>
          </p:nvSpPr>
          <p:spPr>
            <a:xfrm>
              <a:off x="1475656" y="5805264"/>
              <a:ext cx="1728192" cy="43204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TextBox 30"/>
            <p:cNvSpPr txBox="1"/>
            <p:nvPr/>
          </p:nvSpPr>
          <p:spPr>
            <a:xfrm rot="16200000">
              <a:off x="1315526" y="5749371"/>
              <a:ext cx="802831" cy="338554"/>
            </a:xfrm>
            <a:prstGeom prst="rect">
              <a:avLst/>
            </a:prstGeom>
            <a:noFill/>
          </p:spPr>
          <p:txBody>
            <a:bodyPr wrap="square" rtlCol="0">
              <a:spAutoFit/>
            </a:bodyPr>
            <a:lstStyle/>
            <a:p>
              <a:r>
                <a:rPr lang="en-AU" sz="1600" dirty="0" smtClean="0"/>
                <a:t>2008</a:t>
              </a:r>
              <a:endParaRPr lang="en-AU" sz="1600" dirty="0"/>
            </a:p>
          </p:txBody>
        </p:sp>
        <p:sp>
          <p:nvSpPr>
            <p:cNvPr id="32" name="TextBox 31"/>
            <p:cNvSpPr txBox="1"/>
            <p:nvPr/>
          </p:nvSpPr>
          <p:spPr>
            <a:xfrm rot="16200000">
              <a:off x="1747574" y="5749371"/>
              <a:ext cx="802831" cy="338554"/>
            </a:xfrm>
            <a:prstGeom prst="rect">
              <a:avLst/>
            </a:prstGeom>
            <a:noFill/>
          </p:spPr>
          <p:txBody>
            <a:bodyPr wrap="square" rtlCol="0">
              <a:spAutoFit/>
            </a:bodyPr>
            <a:lstStyle/>
            <a:p>
              <a:r>
                <a:rPr lang="en-AU" sz="1600" dirty="0" smtClean="0"/>
                <a:t>2009</a:t>
              </a:r>
              <a:endParaRPr lang="en-AU" sz="1600" dirty="0"/>
            </a:p>
          </p:txBody>
        </p:sp>
        <p:sp>
          <p:nvSpPr>
            <p:cNvPr id="33" name="TextBox 32"/>
            <p:cNvSpPr txBox="1"/>
            <p:nvPr/>
          </p:nvSpPr>
          <p:spPr>
            <a:xfrm rot="16200000">
              <a:off x="2129099" y="5749371"/>
              <a:ext cx="802831" cy="338554"/>
            </a:xfrm>
            <a:prstGeom prst="rect">
              <a:avLst/>
            </a:prstGeom>
            <a:noFill/>
          </p:spPr>
          <p:txBody>
            <a:bodyPr wrap="square" rtlCol="0">
              <a:spAutoFit/>
            </a:bodyPr>
            <a:lstStyle/>
            <a:p>
              <a:r>
                <a:rPr lang="en-AU" sz="1600" dirty="0" smtClean="0"/>
                <a:t>2010</a:t>
              </a:r>
              <a:endParaRPr lang="en-AU" sz="1600" dirty="0"/>
            </a:p>
          </p:txBody>
        </p:sp>
        <p:sp>
          <p:nvSpPr>
            <p:cNvPr id="34" name="TextBox 33"/>
            <p:cNvSpPr txBox="1"/>
            <p:nvPr/>
          </p:nvSpPr>
          <p:spPr>
            <a:xfrm rot="16200000">
              <a:off x="2561147" y="5749371"/>
              <a:ext cx="802831" cy="338554"/>
            </a:xfrm>
            <a:prstGeom prst="rect">
              <a:avLst/>
            </a:prstGeom>
            <a:noFill/>
          </p:spPr>
          <p:txBody>
            <a:bodyPr wrap="square" rtlCol="0">
              <a:spAutoFit/>
            </a:bodyPr>
            <a:lstStyle/>
            <a:p>
              <a:r>
                <a:rPr lang="en-AU" sz="1600" dirty="0" smtClean="0"/>
                <a:t>2011</a:t>
              </a:r>
              <a:endParaRPr lang="en-AU" sz="1600" dirty="0"/>
            </a:p>
          </p:txBody>
        </p:sp>
      </p:grpSp>
      <p:grpSp>
        <p:nvGrpSpPr>
          <p:cNvPr id="35" name="Group 34"/>
          <p:cNvGrpSpPr/>
          <p:nvPr/>
        </p:nvGrpSpPr>
        <p:grpSpPr>
          <a:xfrm>
            <a:off x="6588224" y="4137925"/>
            <a:ext cx="1728192" cy="602123"/>
            <a:chOff x="1475656" y="5517232"/>
            <a:chExt cx="1728192" cy="802831"/>
          </a:xfrm>
        </p:grpSpPr>
        <p:sp>
          <p:nvSpPr>
            <p:cNvPr id="36" name="Rounded Rectangle 35"/>
            <p:cNvSpPr/>
            <p:nvPr/>
          </p:nvSpPr>
          <p:spPr>
            <a:xfrm>
              <a:off x="1475656" y="5805264"/>
              <a:ext cx="1728192" cy="43204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7" name="TextBox 36"/>
            <p:cNvSpPr txBox="1"/>
            <p:nvPr/>
          </p:nvSpPr>
          <p:spPr>
            <a:xfrm rot="16200000">
              <a:off x="1315526" y="5749371"/>
              <a:ext cx="802831" cy="338554"/>
            </a:xfrm>
            <a:prstGeom prst="rect">
              <a:avLst/>
            </a:prstGeom>
            <a:noFill/>
          </p:spPr>
          <p:txBody>
            <a:bodyPr wrap="square" rtlCol="0">
              <a:spAutoFit/>
            </a:bodyPr>
            <a:lstStyle/>
            <a:p>
              <a:r>
                <a:rPr lang="en-AU" sz="1600" dirty="0" smtClean="0"/>
                <a:t>2008</a:t>
              </a:r>
              <a:endParaRPr lang="en-AU" sz="1600" dirty="0"/>
            </a:p>
          </p:txBody>
        </p:sp>
        <p:sp>
          <p:nvSpPr>
            <p:cNvPr id="38" name="TextBox 37"/>
            <p:cNvSpPr txBox="1"/>
            <p:nvPr/>
          </p:nvSpPr>
          <p:spPr>
            <a:xfrm rot="16200000">
              <a:off x="1747574" y="5749371"/>
              <a:ext cx="802831" cy="338554"/>
            </a:xfrm>
            <a:prstGeom prst="rect">
              <a:avLst/>
            </a:prstGeom>
            <a:noFill/>
          </p:spPr>
          <p:txBody>
            <a:bodyPr wrap="square" rtlCol="0">
              <a:spAutoFit/>
            </a:bodyPr>
            <a:lstStyle/>
            <a:p>
              <a:r>
                <a:rPr lang="en-AU" sz="1600" dirty="0" smtClean="0"/>
                <a:t>2009</a:t>
              </a:r>
              <a:endParaRPr lang="en-AU" sz="1600" dirty="0"/>
            </a:p>
          </p:txBody>
        </p:sp>
        <p:sp>
          <p:nvSpPr>
            <p:cNvPr id="39" name="TextBox 38"/>
            <p:cNvSpPr txBox="1"/>
            <p:nvPr/>
          </p:nvSpPr>
          <p:spPr>
            <a:xfrm rot="16200000">
              <a:off x="2129099" y="5749371"/>
              <a:ext cx="802831" cy="338554"/>
            </a:xfrm>
            <a:prstGeom prst="rect">
              <a:avLst/>
            </a:prstGeom>
            <a:noFill/>
          </p:spPr>
          <p:txBody>
            <a:bodyPr wrap="square" rtlCol="0">
              <a:spAutoFit/>
            </a:bodyPr>
            <a:lstStyle/>
            <a:p>
              <a:r>
                <a:rPr lang="en-AU" sz="1600" dirty="0" smtClean="0"/>
                <a:t>2010</a:t>
              </a:r>
              <a:endParaRPr lang="en-AU" sz="1600" dirty="0"/>
            </a:p>
          </p:txBody>
        </p:sp>
        <p:sp>
          <p:nvSpPr>
            <p:cNvPr id="40" name="TextBox 39"/>
            <p:cNvSpPr txBox="1"/>
            <p:nvPr/>
          </p:nvSpPr>
          <p:spPr>
            <a:xfrm rot="16200000">
              <a:off x="2561147" y="5749371"/>
              <a:ext cx="802831" cy="338554"/>
            </a:xfrm>
            <a:prstGeom prst="rect">
              <a:avLst/>
            </a:prstGeom>
            <a:noFill/>
          </p:spPr>
          <p:txBody>
            <a:bodyPr wrap="square" rtlCol="0">
              <a:spAutoFit/>
            </a:bodyPr>
            <a:lstStyle/>
            <a:p>
              <a:r>
                <a:rPr lang="en-AU" sz="1600" dirty="0" smtClean="0"/>
                <a:t>2011</a:t>
              </a:r>
              <a:endParaRPr lang="en-AU" sz="1600"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915566"/>
            <a:ext cx="8712968" cy="478148"/>
          </a:xfrm>
        </p:spPr>
        <p:txBody>
          <a:bodyPr/>
          <a:lstStyle/>
          <a:p>
            <a:pPr>
              <a:buNone/>
            </a:pPr>
            <a:r>
              <a:rPr lang="en-AU" dirty="0" smtClean="0"/>
              <a:t>	 	</a:t>
            </a:r>
            <a:r>
              <a:rPr lang="en-AU" sz="1800" dirty="0" smtClean="0">
                <a:solidFill>
                  <a:schemeClr val="tx1"/>
                </a:solidFill>
                <a:latin typeface="Arial" pitchFamily="34" charset="0"/>
                <a:cs typeface="Arial" pitchFamily="34" charset="0"/>
              </a:rPr>
              <a:t>"...to ensure that by 2020 the quality of the water entering the Reef...has no detrimental impact on the health and resilience of the Reef"</a:t>
            </a:r>
          </a:p>
          <a:p>
            <a:pPr>
              <a:buNone/>
            </a:pPr>
            <a:endParaRPr lang="en-US" dirty="0"/>
          </a:p>
        </p:txBody>
      </p:sp>
      <p:sp>
        <p:nvSpPr>
          <p:cNvPr id="2" name="Title 1"/>
          <p:cNvSpPr>
            <a:spLocks noGrp="1"/>
          </p:cNvSpPr>
          <p:nvPr>
            <p:ph type="title"/>
          </p:nvPr>
        </p:nvSpPr>
        <p:spPr>
          <a:xfrm>
            <a:off x="251520" y="303498"/>
            <a:ext cx="4829180" cy="482207"/>
          </a:xfrm>
        </p:spPr>
        <p:txBody>
          <a:bodyPr>
            <a:normAutofit/>
          </a:bodyPr>
          <a:lstStyle/>
          <a:p>
            <a:pPr algn="ctr"/>
            <a:r>
              <a:rPr lang="en-AU" sz="2300" dirty="0" smtClean="0">
                <a:latin typeface="Arial" pitchFamily="34" charset="0"/>
                <a:cs typeface="Arial" pitchFamily="34" charset="0"/>
              </a:rPr>
              <a:t>Reef Plan goal is..</a:t>
            </a:r>
          </a:p>
        </p:txBody>
      </p:sp>
      <p:pic>
        <p:nvPicPr>
          <p:cNvPr id="6" name="Picture 3"/>
          <p:cNvPicPr>
            <a:picLocks noChangeAspect="1" noChangeArrowheads="1"/>
          </p:cNvPicPr>
          <p:nvPr/>
        </p:nvPicPr>
        <p:blipFill>
          <a:blip r:embed="rId3" cstate="print"/>
          <a:srcRect/>
          <a:stretch>
            <a:fillRect/>
          </a:stretch>
        </p:blipFill>
        <p:spPr bwMode="auto">
          <a:xfrm>
            <a:off x="-1" y="1599642"/>
            <a:ext cx="9144001" cy="3564396"/>
          </a:xfrm>
          <a:prstGeom prst="rect">
            <a:avLst/>
          </a:prstGeom>
          <a:noFill/>
          <a:ln w="9525">
            <a:solidFill>
              <a:schemeClr val="tx1"/>
            </a:solid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1691680" y="1599642"/>
            <a:ext cx="4392488" cy="3568084"/>
          </a:xfrm>
          <a:prstGeom prst="rect">
            <a:avLst/>
          </a:prstGeom>
          <a:noFill/>
          <a:ln w="9525">
            <a:noFill/>
            <a:miter lim="800000"/>
            <a:headEnd/>
            <a:tailEnd/>
          </a:ln>
        </p:spPr>
      </p:pic>
      <p:sp>
        <p:nvSpPr>
          <p:cNvPr id="9" name="Curved Down Arrow 8"/>
          <p:cNvSpPr/>
          <p:nvPr/>
        </p:nvSpPr>
        <p:spPr>
          <a:xfrm rot="10095222">
            <a:off x="5146254" y="2945416"/>
            <a:ext cx="2261068" cy="594066"/>
          </a:xfrm>
          <a:prstGeom prst="curvedDownArrow">
            <a:avLst/>
          </a:prstGeom>
          <a:solidFill>
            <a:srgbClr val="000066"/>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solidFill>
                <a:schemeClr val="tx1"/>
              </a:solidFill>
            </a:endParaRPr>
          </a:p>
        </p:txBody>
      </p:sp>
      <p:sp>
        <p:nvSpPr>
          <p:cNvPr id="10" name="Rectangle 9"/>
          <p:cNvSpPr/>
          <p:nvPr/>
        </p:nvSpPr>
        <p:spPr>
          <a:xfrm>
            <a:off x="1835696" y="4725021"/>
            <a:ext cx="2336858" cy="338554"/>
          </a:xfrm>
          <a:prstGeom prst="rect">
            <a:avLst/>
          </a:prstGeom>
        </p:spPr>
        <p:txBody>
          <a:bodyPr wrap="none">
            <a:spAutoFit/>
          </a:bodyPr>
          <a:lstStyle/>
          <a:p>
            <a:r>
              <a:rPr lang="en-GB" sz="1600" b="1" dirty="0" smtClean="0">
                <a:hlinkClick r:id="rId5"/>
              </a:rPr>
              <a:t>www.reefplan.qld.gov.au</a:t>
            </a:r>
            <a:endParaRPr lang="en-GB" sz="1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40" name="Picture 4" descr="red gorgoniansmallgauss.jpg                                    00011400WWd-Work HD                    B4A4E704:"/>
          <p:cNvPicPr>
            <a:picLocks noChangeAspect="1" noChangeArrowheads="1"/>
          </p:cNvPicPr>
          <p:nvPr/>
        </p:nvPicPr>
        <p:blipFill>
          <a:blip r:embed="rId3" cstate="print">
            <a:lum bright="-6000"/>
          </a:blip>
          <a:srcRect/>
          <a:stretch>
            <a:fillRect/>
          </a:stretch>
        </p:blipFill>
        <p:spPr bwMode="auto">
          <a:xfrm>
            <a:off x="0" y="-236562"/>
            <a:ext cx="9289032" cy="5616624"/>
          </a:xfrm>
          <a:prstGeom prst="rect">
            <a:avLst/>
          </a:prstGeom>
          <a:noFill/>
        </p:spPr>
      </p:pic>
      <p:sp>
        <p:nvSpPr>
          <p:cNvPr id="91138" name="Rectangle 2"/>
          <p:cNvSpPr>
            <a:spLocks noChangeArrowheads="1"/>
          </p:cNvSpPr>
          <p:nvPr/>
        </p:nvSpPr>
        <p:spPr bwMode="auto">
          <a:xfrm>
            <a:off x="-396552" y="267494"/>
            <a:ext cx="6999312" cy="507831"/>
          </a:xfrm>
          <a:prstGeom prst="rect">
            <a:avLst/>
          </a:prstGeom>
          <a:noFill/>
          <a:ln w="9525">
            <a:noFill/>
            <a:miter lim="800000"/>
            <a:headEnd/>
            <a:tailEnd/>
          </a:ln>
          <a:effectLst/>
        </p:spPr>
        <p:txBody>
          <a:bodyPr wrap="square">
            <a:spAutoFit/>
          </a:bodyPr>
          <a:lstStyle/>
          <a:p>
            <a:pPr algn="ctr">
              <a:lnSpc>
                <a:spcPct val="90000"/>
              </a:lnSpc>
              <a:spcBef>
                <a:spcPct val="50000"/>
              </a:spcBef>
            </a:pPr>
            <a:r>
              <a:rPr lang="en-US" sz="3000" dirty="0" smtClean="0">
                <a:solidFill>
                  <a:schemeClr val="bg1"/>
                </a:solidFill>
                <a:effectLst>
                  <a:outerShdw blurRad="38100" dist="38100" dir="2700000" algn="tl">
                    <a:srgbClr val="000000"/>
                  </a:outerShdw>
                </a:effectLst>
                <a:latin typeface="Arial" charset="0"/>
              </a:rPr>
              <a:t>In summary…</a:t>
            </a:r>
            <a:endParaRPr lang="en-AU" sz="3000" dirty="0">
              <a:solidFill>
                <a:schemeClr val="bg1"/>
              </a:solidFill>
              <a:effectLst>
                <a:outerShdw blurRad="38100" dist="38100" dir="2700000" algn="tl">
                  <a:srgbClr val="000000"/>
                </a:outerShdw>
              </a:effectLst>
              <a:latin typeface="Arial" charset="0"/>
            </a:endParaRPr>
          </a:p>
        </p:txBody>
      </p:sp>
      <p:sp>
        <p:nvSpPr>
          <p:cNvPr id="91139" name="Rectangle 3"/>
          <p:cNvSpPr>
            <a:spLocks noChangeArrowheads="1"/>
          </p:cNvSpPr>
          <p:nvPr/>
        </p:nvSpPr>
        <p:spPr bwMode="auto">
          <a:xfrm>
            <a:off x="395536" y="786358"/>
            <a:ext cx="8640960" cy="3657600"/>
          </a:xfrm>
          <a:prstGeom prst="rect">
            <a:avLst/>
          </a:prstGeom>
          <a:noFill/>
          <a:ln w="9525">
            <a:noFill/>
            <a:miter lim="800000"/>
            <a:headEnd/>
            <a:tailEnd/>
          </a:ln>
          <a:effectLst/>
        </p:spPr>
        <p:txBody>
          <a:bodyPr/>
          <a:lstStyle/>
          <a:p>
            <a:pPr marL="342900" indent="-342900">
              <a:spcBef>
                <a:spcPct val="20000"/>
              </a:spcBef>
              <a:buClr>
                <a:schemeClr val="accent1"/>
              </a:buClr>
              <a:buSzPct val="70000"/>
              <a:buFont typeface="Wingdings" pitchFamily="2" charset="2"/>
              <a:buChar char="v"/>
            </a:pPr>
            <a:r>
              <a:rPr lang="en-AU" sz="2300" dirty="0" smtClean="0">
                <a:solidFill>
                  <a:schemeClr val="bg1"/>
                </a:solidFill>
                <a:latin typeface="Arial" charset="0"/>
              </a:rPr>
              <a:t>Cross-regional framework for coordinated action</a:t>
            </a:r>
          </a:p>
          <a:p>
            <a:pPr marL="342900" indent="-342900">
              <a:spcBef>
                <a:spcPct val="20000"/>
              </a:spcBef>
              <a:buClr>
                <a:schemeClr val="accent1"/>
              </a:buClr>
              <a:buSzPct val="70000"/>
              <a:buFont typeface="Wingdings" pitchFamily="2" charset="2"/>
              <a:buChar char="v"/>
            </a:pPr>
            <a:r>
              <a:rPr lang="en-AU" sz="2300" dirty="0" smtClean="0">
                <a:solidFill>
                  <a:schemeClr val="bg1"/>
                </a:solidFill>
                <a:latin typeface="Arial" charset="0"/>
              </a:rPr>
              <a:t>The Marine Monitoring Program will detect changes in water quality with changes in land management practices</a:t>
            </a:r>
          </a:p>
          <a:p>
            <a:pPr marL="342900" indent="-342900">
              <a:spcBef>
                <a:spcPct val="20000"/>
              </a:spcBef>
              <a:buClr>
                <a:schemeClr val="accent1"/>
              </a:buClr>
              <a:buSzPct val="60000"/>
            </a:pPr>
            <a:r>
              <a:rPr lang="en-AU" sz="2300" dirty="0" smtClean="0">
                <a:solidFill>
                  <a:schemeClr val="bg1"/>
                </a:solidFill>
                <a:latin typeface="Arial" charset="0"/>
              </a:rPr>
              <a:t>		</a:t>
            </a:r>
            <a:r>
              <a:rPr lang="en-AU" sz="2300" dirty="0" smtClean="0">
                <a:solidFill>
                  <a:schemeClr val="bg1"/>
                </a:solidFill>
                <a:latin typeface="Arial" charset="0"/>
                <a:sym typeface="Wingdings" pitchFamily="2" charset="2"/>
              </a:rPr>
              <a:t> longer time series of data</a:t>
            </a:r>
          </a:p>
          <a:p>
            <a:pPr marL="342900" indent="-342900">
              <a:spcBef>
                <a:spcPct val="20000"/>
              </a:spcBef>
              <a:buClr>
                <a:schemeClr val="accent1"/>
              </a:buClr>
              <a:buSzPct val="70000"/>
              <a:buFont typeface="Wingdings" pitchFamily="2" charset="2"/>
              <a:buChar char="v"/>
            </a:pPr>
            <a:r>
              <a:rPr lang="en-AU" sz="2300" dirty="0" smtClean="0">
                <a:solidFill>
                  <a:schemeClr val="bg1"/>
                </a:solidFill>
                <a:latin typeface="Arial" charset="0"/>
                <a:sym typeface="Wingdings" pitchFamily="2" charset="2"/>
              </a:rPr>
              <a:t>Challenges include…</a:t>
            </a:r>
          </a:p>
          <a:p>
            <a:pPr marL="342900" indent="-342900">
              <a:spcBef>
                <a:spcPct val="20000"/>
              </a:spcBef>
              <a:buClr>
                <a:schemeClr val="accent1"/>
              </a:buClr>
              <a:buSzPct val="60000"/>
            </a:pPr>
            <a:r>
              <a:rPr lang="en-AU" sz="2300" dirty="0" smtClean="0">
                <a:solidFill>
                  <a:schemeClr val="bg1"/>
                </a:solidFill>
                <a:latin typeface="Arial" charset="0"/>
                <a:sym typeface="Wingdings" pitchFamily="2" charset="2"/>
              </a:rPr>
              <a:t>		 lag to ecosystem health improvements</a:t>
            </a:r>
          </a:p>
          <a:p>
            <a:pPr marL="342900" indent="-342900">
              <a:spcBef>
                <a:spcPct val="20000"/>
              </a:spcBef>
              <a:buClr>
                <a:schemeClr val="accent1"/>
              </a:buClr>
              <a:buSzPct val="60000"/>
            </a:pPr>
            <a:r>
              <a:rPr lang="en-AU" sz="2300" dirty="0" smtClean="0">
                <a:solidFill>
                  <a:schemeClr val="bg1"/>
                </a:solidFill>
                <a:latin typeface="Arial" charset="0"/>
                <a:sym typeface="Wingdings" pitchFamily="2" charset="2"/>
              </a:rPr>
              <a:t>		 ensuring metrics reflect changes</a:t>
            </a:r>
            <a:endParaRPr lang="en-AU" sz="2300" dirty="0" smtClean="0">
              <a:solidFill>
                <a:schemeClr val="bg1"/>
              </a:solidFill>
              <a:latin typeface="Arial" charset="0"/>
            </a:endParaRPr>
          </a:p>
          <a:p>
            <a:pPr marL="342900" indent="-342900">
              <a:spcBef>
                <a:spcPts val="1200"/>
              </a:spcBef>
              <a:buClr>
                <a:schemeClr val="accent1"/>
              </a:buClr>
              <a:buSzPct val="70000"/>
              <a:buFont typeface="Wingdings" pitchFamily="2" charset="2"/>
              <a:buChar char="v"/>
            </a:pPr>
            <a:r>
              <a:rPr lang="en-AU" sz="2300" dirty="0" smtClean="0">
                <a:solidFill>
                  <a:schemeClr val="bg1"/>
                </a:solidFill>
                <a:latin typeface="Arial" charset="0"/>
              </a:rPr>
              <a:t>We need to continue to act to protect the future of the Reef by improving water quality and enhancing resilience</a:t>
            </a:r>
          </a:p>
          <a:p>
            <a:pPr marL="342900" indent="-342900">
              <a:spcBef>
                <a:spcPct val="20000"/>
              </a:spcBef>
              <a:buClr>
                <a:schemeClr val="accent1"/>
              </a:buClr>
              <a:buSzPct val="60000"/>
            </a:pPr>
            <a:r>
              <a:rPr lang="en-AU" sz="2300" dirty="0" smtClean="0">
                <a:solidFill>
                  <a:schemeClr val="bg1"/>
                </a:solidFill>
                <a:latin typeface="Arial" charset="0"/>
              </a:rPr>
              <a:t>		</a:t>
            </a:r>
            <a:r>
              <a:rPr lang="en-AU" sz="2300" dirty="0" smtClean="0">
                <a:solidFill>
                  <a:schemeClr val="bg1"/>
                </a:solidFill>
                <a:latin typeface="Arial" charset="0"/>
                <a:sym typeface="Wingdings" pitchFamily="2" charset="2"/>
              </a:rPr>
              <a:t> Reef Plan and Reef Rescue</a:t>
            </a:r>
            <a:r>
              <a:rPr lang="en-AU" sz="2300" dirty="0" smtClean="0">
                <a:solidFill>
                  <a:schemeClr val="bg1"/>
                </a:solidFill>
                <a:latin typeface="Arial" charset="0"/>
              </a:rPr>
              <a:t> </a:t>
            </a:r>
            <a:endParaRPr lang="en-AU" sz="2300" dirty="0">
              <a:solidFill>
                <a:schemeClr val="bg1"/>
              </a:solidFill>
              <a:latin typeface="Arial" charset="0"/>
            </a:endParaRPr>
          </a:p>
          <a:p>
            <a:pPr marL="342900" indent="-342900">
              <a:spcBef>
                <a:spcPct val="20000"/>
              </a:spcBef>
              <a:buClr>
                <a:schemeClr val="accent1"/>
              </a:buClr>
              <a:buSzPct val="60000"/>
              <a:buFont typeface="Wingdings" pitchFamily="2" charset="2"/>
              <a:buNone/>
            </a:pPr>
            <a:endParaRPr lang="en-AU" sz="2300" dirty="0">
              <a:solidFill>
                <a:schemeClr val="bg1"/>
              </a:solidFill>
              <a:latin typeface="Arial" charset="0"/>
            </a:endParaRPr>
          </a:p>
          <a:p>
            <a:pPr marL="342900" indent="-342900">
              <a:spcBef>
                <a:spcPct val="20000"/>
              </a:spcBef>
              <a:buClr>
                <a:schemeClr val="accent1"/>
              </a:buClr>
              <a:buSzPct val="60000"/>
              <a:buFont typeface="Wingdings" pitchFamily="2" charset="2"/>
              <a:buNone/>
            </a:pPr>
            <a:endParaRPr lang="en-AU" sz="2300" dirty="0">
              <a:solidFill>
                <a:schemeClr val="bg1"/>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11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1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1139">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1139">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1139">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1139">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113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C:\Documents and Settings\davidwa\My Documents\Reef Summit\David\5-21-10.jpg"/>
          <p:cNvPicPr>
            <a:picLocks noChangeAspect="1" noChangeArrowheads="1"/>
          </p:cNvPicPr>
          <p:nvPr/>
        </p:nvPicPr>
        <p:blipFill>
          <a:blip r:embed="rId3" cstate="print"/>
          <a:srcRect/>
          <a:stretch>
            <a:fillRect/>
          </a:stretch>
        </p:blipFill>
        <p:spPr bwMode="auto">
          <a:xfrm>
            <a:off x="0" y="920186"/>
            <a:ext cx="9144000" cy="5035940"/>
          </a:xfrm>
          <a:prstGeom prst="rect">
            <a:avLst/>
          </a:prstGeom>
          <a:noFill/>
        </p:spPr>
      </p:pic>
      <p:sp>
        <p:nvSpPr>
          <p:cNvPr id="2" name="Content Placeholder 1"/>
          <p:cNvSpPr>
            <a:spLocks noGrp="1"/>
          </p:cNvSpPr>
          <p:nvPr>
            <p:ph idx="1"/>
          </p:nvPr>
        </p:nvSpPr>
        <p:spPr>
          <a:xfrm>
            <a:off x="179512" y="555526"/>
            <a:ext cx="8964488" cy="3394472"/>
          </a:xfrm>
        </p:spPr>
        <p:txBody>
          <a:bodyPr/>
          <a:lstStyle/>
          <a:p>
            <a:endParaRPr lang="en-AU" sz="2200" b="0" dirty="0" smtClean="0">
              <a:solidFill>
                <a:schemeClr val="tx1"/>
              </a:solidFill>
            </a:endParaRPr>
          </a:p>
          <a:p>
            <a:r>
              <a:rPr lang="en-AU" sz="2300" u="sng" dirty="0" smtClean="0">
                <a:solidFill>
                  <a:schemeClr val="tx1"/>
                </a:solidFill>
                <a:latin typeface="Arial" pitchFamily="34" charset="0"/>
                <a:cs typeface="Arial" pitchFamily="34" charset="0"/>
              </a:rPr>
              <a:t>AIMS: </a:t>
            </a:r>
            <a:r>
              <a:rPr lang="en-AU" sz="2300" dirty="0" smtClean="0">
                <a:solidFill>
                  <a:schemeClr val="tx1"/>
                </a:solidFill>
                <a:latin typeface="Arial" pitchFamily="34" charset="0"/>
                <a:cs typeface="Arial" pitchFamily="34" charset="0"/>
              </a:rPr>
              <a:t>Britta Schaffelke, Angus Thompson, Richard Brinkman </a:t>
            </a:r>
          </a:p>
          <a:p>
            <a:r>
              <a:rPr lang="en-AU" sz="2300" u="sng" dirty="0" smtClean="0">
                <a:solidFill>
                  <a:schemeClr val="tx1"/>
                </a:solidFill>
                <a:latin typeface="Arial" pitchFamily="34" charset="0"/>
                <a:cs typeface="Arial" pitchFamily="34" charset="0"/>
              </a:rPr>
              <a:t>JCU: </a:t>
            </a:r>
            <a:r>
              <a:rPr lang="en-AU" sz="2300" dirty="0" smtClean="0">
                <a:solidFill>
                  <a:schemeClr val="tx1"/>
                </a:solidFill>
                <a:latin typeface="Arial" pitchFamily="34" charset="0"/>
                <a:cs typeface="Arial" pitchFamily="34" charset="0"/>
              </a:rPr>
              <a:t>Michelle Devlin, Michelle Waycott, Catherine Collier</a:t>
            </a:r>
          </a:p>
          <a:p>
            <a:r>
              <a:rPr lang="en-AU" sz="2300" u="sng" dirty="0" smtClean="0">
                <a:solidFill>
                  <a:schemeClr val="tx1"/>
                </a:solidFill>
                <a:latin typeface="Arial" pitchFamily="34" charset="0"/>
                <a:cs typeface="Arial" pitchFamily="34" charset="0"/>
              </a:rPr>
              <a:t>CSIRO: </a:t>
            </a:r>
            <a:r>
              <a:rPr lang="en-AU" sz="2300" dirty="0" smtClean="0">
                <a:solidFill>
                  <a:schemeClr val="tx1"/>
                </a:solidFill>
                <a:latin typeface="Arial" pitchFamily="34" charset="0"/>
                <a:cs typeface="Arial" pitchFamily="34" charset="0"/>
              </a:rPr>
              <a:t>Vittorio Brando</a:t>
            </a:r>
          </a:p>
          <a:p>
            <a:r>
              <a:rPr lang="en-AU" sz="2300" u="sng" dirty="0" smtClean="0">
                <a:solidFill>
                  <a:schemeClr val="tx1"/>
                </a:solidFill>
                <a:latin typeface="Arial" pitchFamily="34" charset="0"/>
                <a:cs typeface="Arial" pitchFamily="34" charset="0"/>
              </a:rPr>
              <a:t>DPI: </a:t>
            </a:r>
            <a:r>
              <a:rPr lang="en-AU" sz="2300" dirty="0" smtClean="0">
                <a:solidFill>
                  <a:schemeClr val="tx1"/>
                </a:solidFill>
                <a:latin typeface="Arial" pitchFamily="34" charset="0"/>
                <a:cs typeface="Arial" pitchFamily="34" charset="0"/>
              </a:rPr>
              <a:t>Len McKenzie </a:t>
            </a:r>
          </a:p>
          <a:p>
            <a:r>
              <a:rPr lang="en-AU" sz="2300" u="sng" dirty="0" smtClean="0">
                <a:solidFill>
                  <a:schemeClr val="tx1"/>
                </a:solidFill>
                <a:latin typeface="Arial" pitchFamily="34" charset="0"/>
                <a:cs typeface="Arial" pitchFamily="34" charset="0"/>
              </a:rPr>
              <a:t>UQ: </a:t>
            </a:r>
            <a:r>
              <a:rPr lang="en-AU" sz="2300" dirty="0" smtClean="0">
                <a:solidFill>
                  <a:schemeClr val="tx1"/>
                </a:solidFill>
                <a:latin typeface="Arial" pitchFamily="34" charset="0"/>
                <a:cs typeface="Arial" pitchFamily="34" charset="0"/>
              </a:rPr>
              <a:t>Jochen Mueller, Karen Kennedy, Christie Bentley, Chris Paxman </a:t>
            </a:r>
          </a:p>
          <a:p>
            <a:r>
              <a:rPr lang="en-AU" sz="2300" u="sng" dirty="0" smtClean="0">
                <a:solidFill>
                  <a:schemeClr val="tx1"/>
                </a:solidFill>
                <a:latin typeface="Arial" pitchFamily="34" charset="0"/>
                <a:cs typeface="Arial" pitchFamily="34" charset="0"/>
              </a:rPr>
              <a:t>Volunteers</a:t>
            </a:r>
            <a:r>
              <a:rPr lang="en-AU" sz="2300" dirty="0" smtClean="0">
                <a:solidFill>
                  <a:schemeClr val="tx1"/>
                </a:solidFill>
                <a:latin typeface="Arial" pitchFamily="34" charset="0"/>
                <a:cs typeface="Arial" pitchFamily="34" charset="0"/>
              </a:rPr>
              <a:t> deploying passive samplers</a:t>
            </a:r>
          </a:p>
          <a:p>
            <a:r>
              <a:rPr lang="en-AU" sz="2300" u="sng" dirty="0" smtClean="0">
                <a:solidFill>
                  <a:schemeClr val="tx1"/>
                </a:solidFill>
                <a:latin typeface="Arial" pitchFamily="34" charset="0"/>
                <a:cs typeface="Arial" pitchFamily="34" charset="0"/>
              </a:rPr>
              <a:t>DPC: </a:t>
            </a:r>
            <a:r>
              <a:rPr lang="en-AU" sz="2300" dirty="0" smtClean="0">
                <a:solidFill>
                  <a:schemeClr val="tx1"/>
                </a:solidFill>
                <a:latin typeface="Arial" pitchFamily="34" charset="0"/>
                <a:cs typeface="Arial" pitchFamily="34" charset="0"/>
              </a:rPr>
              <a:t>Chris Chinn</a:t>
            </a:r>
          </a:p>
          <a:p>
            <a:r>
              <a:rPr lang="en-AU" sz="2300" u="sng" dirty="0" smtClean="0">
                <a:solidFill>
                  <a:schemeClr val="tx1"/>
                </a:solidFill>
                <a:latin typeface="Arial" pitchFamily="34" charset="0"/>
                <a:cs typeface="Arial" pitchFamily="34" charset="0"/>
              </a:rPr>
              <a:t>GBRMPA </a:t>
            </a:r>
            <a:r>
              <a:rPr lang="en-AU" sz="2300" dirty="0" smtClean="0">
                <a:solidFill>
                  <a:schemeClr val="tx1"/>
                </a:solidFill>
                <a:latin typeface="Arial" pitchFamily="34" charset="0"/>
                <a:cs typeface="Arial" pitchFamily="34" charset="0"/>
              </a:rPr>
              <a:t>colleagues  </a:t>
            </a:r>
          </a:p>
          <a:p>
            <a:pPr>
              <a:spcBef>
                <a:spcPts val="300"/>
              </a:spcBef>
            </a:pPr>
            <a:r>
              <a:rPr lang="en-AU" sz="2300" dirty="0" smtClean="0">
                <a:solidFill>
                  <a:schemeClr val="tx1"/>
                </a:solidFill>
                <a:latin typeface="Arial" charset="0"/>
              </a:rPr>
              <a:t>					</a:t>
            </a:r>
            <a:r>
              <a:rPr lang="en-AU" sz="2300" dirty="0" smtClean="0">
                <a:solidFill>
                  <a:srgbClr val="FFFFCC"/>
                </a:solidFill>
                <a:latin typeface="Arial" charset="0"/>
              </a:rPr>
              <a:t>More details: www.gbrmpa.gov.au</a:t>
            </a:r>
          </a:p>
          <a:p>
            <a:endParaRPr lang="en-AU" dirty="0" smtClean="0">
              <a:solidFill>
                <a:schemeClr val="tx1"/>
              </a:solidFill>
            </a:endParaRPr>
          </a:p>
          <a:p>
            <a:endParaRPr lang="en-AU" sz="2200" dirty="0" smtClean="0"/>
          </a:p>
        </p:txBody>
      </p:sp>
      <p:sp>
        <p:nvSpPr>
          <p:cNvPr id="4" name="TextBox 3"/>
          <p:cNvSpPr txBox="1"/>
          <p:nvPr/>
        </p:nvSpPr>
        <p:spPr>
          <a:xfrm>
            <a:off x="827584" y="267494"/>
            <a:ext cx="3528392" cy="477054"/>
          </a:xfrm>
          <a:prstGeom prst="rect">
            <a:avLst/>
          </a:prstGeom>
          <a:noFill/>
        </p:spPr>
        <p:txBody>
          <a:bodyPr wrap="square" rtlCol="0">
            <a:spAutoFit/>
          </a:bodyPr>
          <a:lstStyle/>
          <a:p>
            <a:r>
              <a:rPr lang="en-AU" sz="2500" dirty="0" smtClean="0">
                <a:solidFill>
                  <a:schemeClr val="bg1"/>
                </a:solidFill>
                <a:latin typeface="Arial" pitchFamily="34" charset="0"/>
                <a:cs typeface="Arial" pitchFamily="34" charset="0"/>
              </a:rPr>
              <a:t>Acknowledgements</a:t>
            </a:r>
            <a:endParaRPr lang="en-US" sz="25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NewGBRMPA_templatete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BRMPA with photo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GBRMPA no photos">
  <a:themeElements>
    <a:clrScheme name="GBRMPA">
      <a:dk1>
        <a:sysClr val="windowText" lastClr="000000"/>
      </a:dk1>
      <a:lt1>
        <a:sysClr val="window" lastClr="FFFFFF"/>
      </a:lt1>
      <a:dk2>
        <a:srgbClr val="000000"/>
      </a:dk2>
      <a:lt2>
        <a:srgbClr val="808080"/>
      </a:lt2>
      <a:accent1>
        <a:srgbClr val="00CC99"/>
      </a:accent1>
      <a:accent2>
        <a:srgbClr val="3333CC"/>
      </a:accent2>
      <a:accent3>
        <a:srgbClr val="FFFFFF"/>
      </a:accent3>
      <a:accent4>
        <a:srgbClr val="000000"/>
      </a:accent4>
      <a:accent5>
        <a:srgbClr val="AAE2CA"/>
      </a:accent5>
      <a:accent6>
        <a:srgbClr val="3333CC"/>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NewGBRMPA_templateteal</Template>
  <TotalTime>22712</TotalTime>
  <Words>642</Words>
  <Application>Microsoft Office PowerPoint</Application>
  <PresentationFormat>On-screen Show (16:9)</PresentationFormat>
  <Paragraphs>150</Paragraphs>
  <Slides>20</Slides>
  <Notes>9</Notes>
  <HiddenSlides>0</HiddenSlides>
  <MMClips>0</MMClips>
  <ScaleCrop>false</ScaleCrop>
  <HeadingPairs>
    <vt:vector size="4" baseType="variant">
      <vt:variant>
        <vt:lpstr>Theme</vt:lpstr>
      </vt:variant>
      <vt:variant>
        <vt:i4>3</vt:i4>
      </vt:variant>
      <vt:variant>
        <vt:lpstr>Slide Titles</vt:lpstr>
      </vt:variant>
      <vt:variant>
        <vt:i4>20</vt:i4>
      </vt:variant>
    </vt:vector>
  </HeadingPairs>
  <TitlesOfParts>
    <vt:vector size="23" baseType="lpstr">
      <vt:lpstr>NewGBRMPA_templateteal</vt:lpstr>
      <vt:lpstr>GBRMPA with photos</vt:lpstr>
      <vt:lpstr>GBRMPA no photos</vt:lpstr>
      <vt:lpstr> Assessing the effectiveness of water quality management of the GBR: The Reef Rescue Marine Monitoring Program</vt:lpstr>
      <vt:lpstr>Great Barrier Reef Water Quality Protection Plan (Reef Plan)</vt:lpstr>
      <vt:lpstr>PowerPoint Presentation</vt:lpstr>
      <vt:lpstr>Adaptive management from the Paddock to the Reef</vt:lpstr>
      <vt:lpstr>PowerPoint Presentation</vt:lpstr>
      <vt:lpstr>Water quality as a key driver  of change</vt:lpstr>
      <vt:lpstr>Link with EOC loads to estimate risk of exposure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Reef Plan goal is..</vt:lpstr>
      <vt:lpstr>PowerPoint Presentation</vt:lpstr>
      <vt:lpstr>PowerPoint Presentation</vt:lpstr>
    </vt:vector>
  </TitlesOfParts>
  <Company>GBRMPA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katherin</dc:creator>
  <cp:lastModifiedBy>ruser</cp:lastModifiedBy>
  <cp:revision>302</cp:revision>
  <dcterms:created xsi:type="dcterms:W3CDTF">2011-10-26T00:08:59Z</dcterms:created>
  <dcterms:modified xsi:type="dcterms:W3CDTF">2012-07-08T23:03:43Z</dcterms:modified>
</cp:coreProperties>
</file>